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4"/>
    <p:sldMasterId id="2147483674" r:id="rId5"/>
    <p:sldMasterId id="2147483687" r:id="rId6"/>
  </p:sldMasterIdLst>
  <p:notesMasterIdLst>
    <p:notesMasterId r:id="rId28"/>
  </p:notesMasterIdLst>
  <p:handoutMasterIdLst>
    <p:handoutMasterId r:id="rId29"/>
  </p:handoutMasterIdLst>
  <p:sldIdLst>
    <p:sldId id="256" r:id="rId7"/>
    <p:sldId id="289" r:id="rId8"/>
    <p:sldId id="258" r:id="rId9"/>
    <p:sldId id="288" r:id="rId10"/>
    <p:sldId id="285" r:id="rId11"/>
    <p:sldId id="286" r:id="rId12"/>
    <p:sldId id="259" r:id="rId13"/>
    <p:sldId id="268" r:id="rId14"/>
    <p:sldId id="281" r:id="rId15"/>
    <p:sldId id="282" r:id="rId16"/>
    <p:sldId id="276" r:id="rId17"/>
    <p:sldId id="283" r:id="rId18"/>
    <p:sldId id="284" r:id="rId19"/>
    <p:sldId id="264" r:id="rId20"/>
    <p:sldId id="277" r:id="rId21"/>
    <p:sldId id="263" r:id="rId22"/>
    <p:sldId id="265" r:id="rId23"/>
    <p:sldId id="267" r:id="rId24"/>
    <p:sldId id="261" r:id="rId25"/>
    <p:sldId id="262" r:id="rId26"/>
    <p:sldId id="26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Euen, Shannon" initials="MS" lastIdx="9" clrIdx="0">
    <p:extLst>
      <p:ext uri="{19B8F6BF-5375-455C-9EA6-DF929625EA0E}">
        <p15:presenceInfo xmlns:p15="http://schemas.microsoft.com/office/powerpoint/2012/main" userId="S-1-5-21-2075735302-1362035995-1612133842-21902" providerId="AD"/>
      </p:ext>
    </p:extLst>
  </p:cmAuthor>
  <p:cmAuthor id="2" name="Storey, Ryan" initials="SR" lastIdx="2" clrIdx="1">
    <p:extLst>
      <p:ext uri="{19B8F6BF-5375-455C-9EA6-DF929625EA0E}">
        <p15:presenceInfo xmlns:p15="http://schemas.microsoft.com/office/powerpoint/2012/main" userId="S-1-5-21-2075735302-1362035995-1612133842-16369" providerId="AD"/>
      </p:ext>
    </p:extLst>
  </p:cmAuthor>
  <p:cmAuthor id="3" name="Martin, Jeffery" initials="MJ" lastIdx="7" clrIdx="2">
    <p:extLst>
      <p:ext uri="{19B8F6BF-5375-455C-9EA6-DF929625EA0E}">
        <p15:presenceInfo xmlns:p15="http://schemas.microsoft.com/office/powerpoint/2012/main" userId="Martin, Jeffery" providerId="None"/>
      </p:ext>
    </p:extLst>
  </p:cmAuthor>
  <p:cmAuthor id="4" name="Storey, Ryan" initials="SR [2]" lastIdx="2" clrIdx="3">
    <p:extLst>
      <p:ext uri="{19B8F6BF-5375-455C-9EA6-DF929625EA0E}">
        <p15:presenceInfo xmlns:p15="http://schemas.microsoft.com/office/powerpoint/2012/main" userId="Storey, Ryan" providerId="None"/>
      </p:ext>
    </p:extLst>
  </p:cmAuthor>
  <p:cmAuthor id="5" name="Dear, Thomas" initials="DT" lastIdx="12" clrIdx="4">
    <p:extLst>
      <p:ext uri="{19B8F6BF-5375-455C-9EA6-DF929625EA0E}">
        <p15:presenceInfo xmlns:p15="http://schemas.microsoft.com/office/powerpoint/2012/main" userId="Dear, Thom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3933" autoAdjust="0"/>
  </p:normalViewPr>
  <p:slideViewPr>
    <p:cSldViewPr snapToGrid="0">
      <p:cViewPr varScale="1">
        <p:scale>
          <a:sx n="104" d="100"/>
          <a:sy n="104" d="100"/>
        </p:scale>
        <p:origin x="228" y="96"/>
      </p:cViewPr>
      <p:guideLst/>
    </p:cSldViewPr>
  </p:slideViewPr>
  <p:outlineViewPr>
    <p:cViewPr>
      <p:scale>
        <a:sx n="33" d="100"/>
        <a:sy n="33" d="100"/>
      </p:scale>
      <p:origin x="0" y="-204"/>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https://caltreasurer.sharepoint.com/sites/CSFA/Shared%20Documents/SB740/CCSA%20Conference/Data%20&amp;%20Statistic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SB740 Appropriation Vs.</a:t>
            </a:r>
            <a:r>
              <a:rPr lang="en-US" baseline="0" dirty="0"/>
              <a:t> Eligible Lease Costs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Sheet1!$C$2</c:f>
              <c:strCache>
                <c:ptCount val="1"/>
                <c:pt idx="0">
                  <c:v>2018-19</c:v>
                </c:pt>
              </c:strCache>
            </c:strRef>
          </c:tx>
          <c:spPr>
            <a:solidFill>
              <a:schemeClr val="accent1"/>
            </a:solidFill>
            <a:ln>
              <a:noFill/>
            </a:ln>
            <a:effectLst/>
            <a:sp3d/>
          </c:spPr>
          <c:invertIfNegative val="0"/>
          <c:cat>
            <c:strRef>
              <c:f>(Sheet1!$B$3,Sheet1!$B$5:$B$6)</c:f>
              <c:strCache>
                <c:ptCount val="2"/>
                <c:pt idx="0">
                  <c:v>Allocation</c:v>
                </c:pt>
                <c:pt idx="1">
                  <c:v>Eligible Lease Costs</c:v>
                </c:pt>
              </c:strCache>
              <c:extLst/>
            </c:strRef>
          </c:cat>
          <c:val>
            <c:numRef>
              <c:f>(Sheet1!$C$3,Sheet1!$C$5:$C$6)</c:f>
              <c:numCache>
                <c:formatCode>_("$"* #,##0.00_);_("$"* \(#,##0.00\);_("$"* "-"??_);_(@_)</c:formatCode>
                <c:ptCount val="2"/>
                <c:pt idx="0">
                  <c:v>136786000</c:v>
                </c:pt>
                <c:pt idx="1">
                  <c:v>124776999.95578215</c:v>
                </c:pt>
              </c:numCache>
              <c:extLst/>
            </c:numRef>
          </c:val>
          <c:extLst>
            <c:ext xmlns:c16="http://schemas.microsoft.com/office/drawing/2014/chart" uri="{C3380CC4-5D6E-409C-BE32-E72D297353CC}">
              <c16:uniqueId val="{00000000-8CF2-468E-980C-C3C1E4ACD502}"/>
            </c:ext>
          </c:extLst>
        </c:ser>
        <c:ser>
          <c:idx val="1"/>
          <c:order val="1"/>
          <c:tx>
            <c:strRef>
              <c:f>Sheet1!$D$2</c:f>
              <c:strCache>
                <c:ptCount val="1"/>
                <c:pt idx="0">
                  <c:v>2019-20</c:v>
                </c:pt>
              </c:strCache>
            </c:strRef>
          </c:tx>
          <c:spPr>
            <a:solidFill>
              <a:schemeClr val="accent2"/>
            </a:solidFill>
            <a:ln>
              <a:noFill/>
            </a:ln>
            <a:effectLst/>
            <a:sp3d/>
          </c:spPr>
          <c:invertIfNegative val="0"/>
          <c:cat>
            <c:strRef>
              <c:f>(Sheet1!$B$3,Sheet1!$B$5:$B$6)</c:f>
              <c:strCache>
                <c:ptCount val="2"/>
                <c:pt idx="0">
                  <c:v>Allocation</c:v>
                </c:pt>
                <c:pt idx="1">
                  <c:v>Eligible Lease Costs</c:v>
                </c:pt>
              </c:strCache>
              <c:extLst/>
            </c:strRef>
          </c:cat>
          <c:val>
            <c:numRef>
              <c:f>(Sheet1!$D$3,Sheet1!$D$5:$D$6)</c:f>
              <c:numCache>
                <c:formatCode>_("$"* #,##0.00_);_("$"* \(#,##0.00\);_("$"* "-"??_);_(@_)</c:formatCode>
                <c:ptCount val="2"/>
                <c:pt idx="0">
                  <c:v>136786000</c:v>
                </c:pt>
                <c:pt idx="1">
                  <c:v>140331540.25999999</c:v>
                </c:pt>
              </c:numCache>
              <c:extLst/>
            </c:numRef>
          </c:val>
          <c:extLst>
            <c:ext xmlns:c16="http://schemas.microsoft.com/office/drawing/2014/chart" uri="{C3380CC4-5D6E-409C-BE32-E72D297353CC}">
              <c16:uniqueId val="{00000001-8CF2-468E-980C-C3C1E4ACD502}"/>
            </c:ext>
          </c:extLst>
        </c:ser>
        <c:ser>
          <c:idx val="2"/>
          <c:order val="2"/>
          <c:tx>
            <c:strRef>
              <c:f>Sheet1!$E$2</c:f>
              <c:strCache>
                <c:ptCount val="1"/>
                <c:pt idx="0">
                  <c:v>2020-21</c:v>
                </c:pt>
              </c:strCache>
            </c:strRef>
          </c:tx>
          <c:spPr>
            <a:solidFill>
              <a:schemeClr val="accent3"/>
            </a:solidFill>
            <a:ln>
              <a:noFill/>
            </a:ln>
            <a:effectLst/>
            <a:sp3d/>
          </c:spPr>
          <c:invertIfNegative val="0"/>
          <c:cat>
            <c:strRef>
              <c:f>(Sheet1!$B$3,Sheet1!$B$5:$B$6)</c:f>
              <c:strCache>
                <c:ptCount val="2"/>
                <c:pt idx="0">
                  <c:v>Allocation</c:v>
                </c:pt>
                <c:pt idx="1">
                  <c:v>Eligible Lease Costs</c:v>
                </c:pt>
              </c:strCache>
              <c:extLst/>
            </c:strRef>
          </c:cat>
          <c:val>
            <c:numRef>
              <c:f>(Sheet1!$E$3,Sheet1!$E$5:$E$6)</c:f>
              <c:numCache>
                <c:formatCode>_("$"* #,##0.00_);_("$"* \(#,##0.00\);_("$"* "-"??_);_(@_)</c:formatCode>
                <c:ptCount val="2"/>
                <c:pt idx="0">
                  <c:v>136786000</c:v>
                </c:pt>
                <c:pt idx="1">
                  <c:v>147694842.81654802</c:v>
                </c:pt>
              </c:numCache>
              <c:extLst/>
            </c:numRef>
          </c:val>
          <c:extLst>
            <c:ext xmlns:c16="http://schemas.microsoft.com/office/drawing/2014/chart" uri="{C3380CC4-5D6E-409C-BE32-E72D297353CC}">
              <c16:uniqueId val="{00000002-8CF2-468E-980C-C3C1E4ACD502}"/>
            </c:ext>
          </c:extLst>
        </c:ser>
        <c:ser>
          <c:idx val="3"/>
          <c:order val="3"/>
          <c:tx>
            <c:strRef>
              <c:f>Sheet1!$F$2</c:f>
              <c:strCache>
                <c:ptCount val="1"/>
                <c:pt idx="0">
                  <c:v>2021-22*</c:v>
                </c:pt>
              </c:strCache>
            </c:strRef>
          </c:tx>
          <c:spPr>
            <a:solidFill>
              <a:schemeClr val="accent4"/>
            </a:solidFill>
            <a:ln>
              <a:noFill/>
            </a:ln>
            <a:effectLst/>
            <a:sp3d/>
          </c:spPr>
          <c:invertIfNegative val="0"/>
          <c:cat>
            <c:strRef>
              <c:f>(Sheet1!$B$3,Sheet1!$B$5:$B$6)</c:f>
              <c:strCache>
                <c:ptCount val="2"/>
                <c:pt idx="0">
                  <c:v>Allocation</c:v>
                </c:pt>
                <c:pt idx="1">
                  <c:v>Eligible Lease Costs</c:v>
                </c:pt>
              </c:strCache>
              <c:extLst/>
            </c:strRef>
          </c:cat>
          <c:val>
            <c:numRef>
              <c:f>(Sheet1!$F$3,Sheet1!$F$5:$F$6)</c:f>
              <c:numCache>
                <c:formatCode>_("$"* #,##0.00_);_("$"* \(#,##0.00\);_("$"* "-"??_);_(@_)</c:formatCode>
                <c:ptCount val="2"/>
                <c:pt idx="0">
                  <c:v>141041000</c:v>
                </c:pt>
                <c:pt idx="1">
                  <c:v>151918555.64709315</c:v>
                </c:pt>
              </c:numCache>
              <c:extLst/>
            </c:numRef>
          </c:val>
          <c:extLst>
            <c:ext xmlns:c16="http://schemas.microsoft.com/office/drawing/2014/chart" uri="{C3380CC4-5D6E-409C-BE32-E72D297353CC}">
              <c16:uniqueId val="{00000003-8CF2-468E-980C-C3C1E4ACD502}"/>
            </c:ext>
          </c:extLst>
        </c:ser>
        <c:ser>
          <c:idx val="4"/>
          <c:order val="4"/>
          <c:tx>
            <c:strRef>
              <c:f>Sheet1!$G$2</c:f>
              <c:strCache>
                <c:ptCount val="1"/>
                <c:pt idx="0">
                  <c:v>2022-2023*</c:v>
                </c:pt>
              </c:strCache>
            </c:strRef>
          </c:tx>
          <c:spPr>
            <a:solidFill>
              <a:schemeClr val="accent5"/>
            </a:solidFill>
            <a:ln>
              <a:noFill/>
            </a:ln>
            <a:effectLst/>
            <a:sp3d/>
          </c:spPr>
          <c:invertIfNegative val="0"/>
          <c:cat>
            <c:strRef>
              <c:f>(Sheet1!$B$3,Sheet1!$B$5:$B$6)</c:f>
              <c:strCache>
                <c:ptCount val="2"/>
                <c:pt idx="0">
                  <c:v>Allocation</c:v>
                </c:pt>
                <c:pt idx="1">
                  <c:v>Eligible Lease Costs</c:v>
                </c:pt>
              </c:strCache>
              <c:extLst/>
            </c:strRef>
          </c:cat>
          <c:val>
            <c:numRef>
              <c:f>(Sheet1!$G$3,Sheet1!$G$5:$G$6)</c:f>
              <c:numCache>
                <c:formatCode>_("$"* #,##0.00_);_("$"* \(#,##0.00\);_("$"* "-"??_);_(@_)</c:formatCode>
                <c:ptCount val="2"/>
                <c:pt idx="0">
                  <c:v>182487000</c:v>
                </c:pt>
                <c:pt idx="1">
                  <c:v>159949003.78861794</c:v>
                </c:pt>
              </c:numCache>
              <c:extLst/>
            </c:numRef>
          </c:val>
          <c:extLst>
            <c:ext xmlns:c16="http://schemas.microsoft.com/office/drawing/2014/chart" uri="{C3380CC4-5D6E-409C-BE32-E72D297353CC}">
              <c16:uniqueId val="{00000004-8CF2-468E-980C-C3C1E4ACD502}"/>
            </c:ext>
          </c:extLst>
        </c:ser>
        <c:dLbls>
          <c:showLegendKey val="0"/>
          <c:showVal val="0"/>
          <c:showCatName val="0"/>
          <c:showSerName val="0"/>
          <c:showPercent val="0"/>
          <c:showBubbleSize val="0"/>
        </c:dLbls>
        <c:gapWidth val="150"/>
        <c:shape val="box"/>
        <c:axId val="2114468288"/>
        <c:axId val="2114463712"/>
        <c:axId val="0"/>
      </c:bar3DChart>
      <c:catAx>
        <c:axId val="21144682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4463712"/>
        <c:crosses val="autoZero"/>
        <c:auto val="1"/>
        <c:lblAlgn val="ctr"/>
        <c:lblOffset val="100"/>
        <c:noMultiLvlLbl val="0"/>
      </c:catAx>
      <c:valAx>
        <c:axId val="2114463712"/>
        <c:scaling>
          <c:orientation val="minMax"/>
          <c:max val="200000000"/>
          <c:min val="10000000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4468288"/>
        <c:crosses val="autoZero"/>
        <c:crossBetween val="between"/>
        <c:majorUnit val="2000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C070A9C-9075-4A88-9D02-5B5ADCB59B36}" type="datetimeFigureOut">
              <a:rPr lang="en-US" smtClean="0"/>
              <a:t>4/29/2022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129605-3A0D-4759-B1C1-AF506FFB8691}" type="slidenum">
              <a:rPr lang="en-US" smtClean="0"/>
              <a:t>‹#›</a:t>
            </a:fld>
            <a:endParaRPr lang="en-US"/>
          </a:p>
        </p:txBody>
      </p:sp>
    </p:spTree>
    <p:extLst>
      <p:ext uri="{BB962C8B-B14F-4D97-AF65-F5344CB8AC3E}">
        <p14:creationId xmlns:p14="http://schemas.microsoft.com/office/powerpoint/2010/main" val="1235117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FC70D-F763-4335-B866-3D8213B76F26}" type="datetimeFigureOut">
              <a:rPr lang="en-US" smtClean="0"/>
              <a:t>4/29/2022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4BB3E-E5E6-40AF-A8E6-2A1DDD8B6204}" type="slidenum">
              <a:rPr lang="en-US" smtClean="0"/>
              <a:t>‹#›</a:t>
            </a:fld>
            <a:endParaRPr lang="en-US"/>
          </a:p>
        </p:txBody>
      </p:sp>
    </p:spTree>
    <p:extLst>
      <p:ext uri="{BB962C8B-B14F-4D97-AF65-F5344CB8AC3E}">
        <p14:creationId xmlns:p14="http://schemas.microsoft.com/office/powerpoint/2010/main" val="2459451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2.brea.ca.gov/breasearch/faces/party/search.xhtml"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94BB3E-E5E6-40AF-A8E6-2A1DDD8B6204}" type="slidenum">
              <a:rPr lang="en-US" smtClean="0"/>
              <a:t>1</a:t>
            </a:fld>
            <a:endParaRPr lang="en-US"/>
          </a:p>
        </p:txBody>
      </p:sp>
    </p:spTree>
    <p:extLst>
      <p:ext uri="{BB962C8B-B14F-4D97-AF65-F5344CB8AC3E}">
        <p14:creationId xmlns:p14="http://schemas.microsoft.com/office/powerpoint/2010/main" val="2849595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kern="1200">
                <a:solidFill>
                  <a:schemeClr val="tx1"/>
                </a:solidFill>
                <a:effectLst/>
                <a:latin typeface="Arial" charset="0"/>
                <a:ea typeface="+mn-ea"/>
                <a:cs typeface="+mn-cs"/>
              </a:rPr>
              <a:t>“Cost Of Living Adjustment Index” (COLA Index) shall mean a percentage change in the annual average value of the Implicit Price Deflator for State and Local Government Purchases of Goods and Services for the United States, as published by the United States Department of Commerce for the 12-month period ending in the third quarter of the prior fiscal year. This percentage change shall be determined using the latest data available as of May 10 of the preceding fiscal year compared with the annual average value of the same deflator for the 12-month period ending in the third quarter of the second preceding fiscal year, using the latest data available as of May 10 of the preceding fiscal year, as reported by the Department of Finance.</a:t>
            </a:r>
          </a:p>
          <a:p>
            <a:pPr eaLnBrk="1" hangingPunct="1">
              <a:lnSpc>
                <a:spcPct val="150000"/>
              </a:lnSpc>
              <a:buFont typeface="Wingdings" panose="05000000000000000000" pitchFamily="2" charset="2"/>
              <a:buChar char="§"/>
            </a:pPr>
            <a:endParaRPr lang="en-US" altLang="en-US" sz="1400">
              <a:ea typeface="Verdana" panose="020B0604030504040204" pitchFamily="34" charset="0"/>
              <a:cs typeface="Verdana" panose="020B0604030504040204" pitchFamily="34" charset="0"/>
            </a:endParaRPr>
          </a:p>
          <a:p>
            <a:pPr eaLnBrk="1" hangingPunct="1">
              <a:lnSpc>
                <a:spcPct val="150000"/>
              </a:lnSpc>
              <a:buFont typeface="Wingdings" panose="05000000000000000000" pitchFamily="2" charset="2"/>
              <a:buChar char="§"/>
            </a:pPr>
            <a:r>
              <a:rPr lang="en-US" altLang="en-US" sz="1400">
                <a:ea typeface="Verdana" panose="020B0604030504040204" pitchFamily="34" charset="0"/>
                <a:cs typeface="Verdana" panose="020B0604030504040204" pitchFamily="34" charset="0"/>
              </a:rPr>
              <a:t>Section 10170.4 Eligible Costs</a:t>
            </a:r>
          </a:p>
          <a:p>
            <a:pPr marL="457200" marR="0" indent="0">
              <a:lnSpc>
                <a:spcPts val="1350"/>
              </a:lnSpc>
              <a:spcBef>
                <a:spcPts val="0"/>
              </a:spcBef>
              <a:spcAft>
                <a:spcPts val="0"/>
              </a:spcAft>
              <a:buNone/>
            </a:pPr>
            <a:r>
              <a:rPr lang="en-US" sz="1400">
                <a:solidFill>
                  <a:srgbClr val="212121"/>
                </a:solidFill>
                <a:latin typeface="Arial" panose="020B0604020202020204" pitchFamily="34" charset="0"/>
                <a:ea typeface="Times New Roman" panose="02020603050405020304" pitchFamily="18" charset="0"/>
              </a:rPr>
              <a:t>(a) Costs associated with facility rents or leases as evidenced by an executed rental or lease </a:t>
            </a:r>
            <a:r>
              <a:rPr lang="en-US" sz="1400">
                <a:solidFill>
                  <a:srgbClr val="212121"/>
                </a:solidFill>
                <a:latin typeface="Arial" panose="020B0604020202020204" pitchFamily="34" charset="0"/>
                <a:ea typeface="Times New Roman" panose="02020603050405020304" pitchFamily="18" charset="0"/>
                <a:cs typeface="Arial" panose="020B0604020202020204" pitchFamily="34" charset="0"/>
              </a:rPr>
              <a:t>agreement and beginning with the </a:t>
            </a:r>
            <a:r>
              <a:rPr lang="en-US" sz="1400">
                <a:solidFill>
                  <a:srgbClr val="7030A0"/>
                </a:solidFill>
                <a:latin typeface="Arial" panose="020B0604020202020204" pitchFamily="34" charset="0"/>
                <a:ea typeface="Times New Roman" panose="02020603050405020304" pitchFamily="18" charset="0"/>
                <a:cs typeface="Arial" panose="020B0604020202020204" pitchFamily="34" charset="0"/>
              </a:rPr>
              <a:t>2017-18</a:t>
            </a:r>
            <a:r>
              <a:rPr lang="en-US" sz="1400">
                <a:solidFill>
                  <a:srgbClr val="212121"/>
                </a:solidFill>
                <a:latin typeface="Arial" panose="020B0604020202020204" pitchFamily="34" charset="0"/>
                <a:ea typeface="Times New Roman" panose="02020603050405020304" pitchFamily="18" charset="0"/>
                <a:cs typeface="Arial" panose="020B0604020202020204" pitchFamily="34" charset="0"/>
              </a:rPr>
              <a:t> funding round, shall be subject to one of the following conditions:</a:t>
            </a:r>
          </a:p>
          <a:p>
            <a:pPr marL="914400" marR="0" indent="-457200">
              <a:lnSpc>
                <a:spcPts val="1350"/>
              </a:lnSpc>
              <a:spcBef>
                <a:spcPts val="0"/>
              </a:spcBef>
              <a:spcAft>
                <a:spcPts val="0"/>
              </a:spcAft>
            </a:pPr>
            <a:endParaRPr lang="en-US" sz="1400">
              <a:solidFill>
                <a:srgbClr val="212121"/>
              </a:solidFill>
              <a:latin typeface="Arial" panose="020B0604020202020204" pitchFamily="34" charset="0"/>
              <a:ea typeface="Times New Roman" panose="02020603050405020304" pitchFamily="18" charset="0"/>
            </a:endParaRPr>
          </a:p>
          <a:p>
            <a:pPr marL="1143000" marR="0" indent="-228600">
              <a:lnSpc>
                <a:spcPts val="1350"/>
              </a:lnSpc>
              <a:spcBef>
                <a:spcPts val="0"/>
              </a:spcBef>
              <a:spcAft>
                <a:spcPts val="0"/>
              </a:spcAft>
            </a:pPr>
            <a:r>
              <a:rPr lang="en-US" sz="1400">
                <a:solidFill>
                  <a:srgbClr val="7030A0"/>
                </a:solidFill>
                <a:latin typeface="Arial" panose="020B0604020202020204" pitchFamily="34" charset="0"/>
                <a:ea typeface="Times New Roman" panose="02020603050405020304" pitchFamily="18" charset="0"/>
              </a:rPr>
              <a:t>(A) Reimbursable facility rent or lease costs do not exceed prior year’s</a:t>
            </a:r>
            <a:r>
              <a:rPr lang="en-US" sz="1400">
                <a:solidFill>
                  <a:srgbClr val="212121"/>
                </a:solidFill>
                <a:latin typeface="Arial" panose="020B0604020202020204" pitchFamily="34" charset="0"/>
                <a:ea typeface="Times New Roman" panose="02020603050405020304" pitchFamily="18" charset="0"/>
              </a:rPr>
              <a:t> </a:t>
            </a:r>
            <a:r>
              <a:rPr lang="en-US" sz="1400">
                <a:solidFill>
                  <a:srgbClr val="7030A0"/>
                </a:solidFill>
                <a:latin typeface="Arial" panose="020B0604020202020204" pitchFamily="34" charset="0"/>
                <a:ea typeface="Times New Roman" panose="02020603050405020304" pitchFamily="18" charset="0"/>
              </a:rPr>
              <a:t>reimbursable costs on file with the Authority, subject to an adjustment of the annual COLA Index (COLA Cap); or</a:t>
            </a:r>
          </a:p>
          <a:p>
            <a:pPr marL="1143000" marR="0" indent="-228600">
              <a:lnSpc>
                <a:spcPts val="1350"/>
              </a:lnSpc>
              <a:spcBef>
                <a:spcPts val="0"/>
              </a:spcBef>
              <a:spcAft>
                <a:spcPts val="0"/>
              </a:spcAft>
            </a:pPr>
            <a:endParaRPr lang="en-US" sz="1400">
              <a:solidFill>
                <a:srgbClr val="212121"/>
              </a:solidFill>
              <a:latin typeface="Arial" panose="020B0604020202020204" pitchFamily="34" charset="0"/>
              <a:ea typeface="Times New Roman" panose="02020603050405020304" pitchFamily="18" charset="0"/>
            </a:endParaRPr>
          </a:p>
          <a:p>
            <a:pPr marL="1444943" lvl="1" indent="-228600">
              <a:lnSpc>
                <a:spcPts val="1350"/>
              </a:lnSpc>
              <a:spcBef>
                <a:spcPts val="0"/>
              </a:spcBef>
            </a:pPr>
            <a:r>
              <a:rPr lang="en-US" sz="1200">
                <a:solidFill>
                  <a:srgbClr val="7030A0"/>
                </a:solidFill>
                <a:latin typeface="Arial" panose="020B0604020202020204" pitchFamily="34" charset="0"/>
                <a:ea typeface="Times New Roman" panose="02020603050405020304" pitchFamily="18" charset="0"/>
              </a:rPr>
              <a:t>(</a:t>
            </a:r>
            <a:r>
              <a:rPr lang="en-US" sz="1200" err="1">
                <a:solidFill>
                  <a:srgbClr val="7030A0"/>
                </a:solidFill>
                <a:latin typeface="Arial" panose="020B0604020202020204" pitchFamily="34" charset="0"/>
                <a:ea typeface="Times New Roman" panose="02020603050405020304" pitchFamily="18" charset="0"/>
              </a:rPr>
              <a:t>i</a:t>
            </a:r>
            <a:r>
              <a:rPr lang="en-US" sz="1200">
                <a:solidFill>
                  <a:srgbClr val="7030A0"/>
                </a:solidFill>
                <a:latin typeface="Arial" panose="020B0604020202020204" pitchFamily="34" charset="0"/>
                <a:ea typeface="Times New Roman" panose="02020603050405020304" pitchFamily="18" charset="0"/>
              </a:rPr>
              <a:t>) The Authority shall base the annual COLA Index adjustment on the end of the prior year’s monthly rent.</a:t>
            </a:r>
            <a:endParaRPr lang="en-US" sz="1200">
              <a:solidFill>
                <a:srgbClr val="212121"/>
              </a:solidFill>
              <a:latin typeface="Arial" panose="020B0604020202020204" pitchFamily="34" charset="0"/>
              <a:ea typeface="Times New Roman" panose="02020603050405020304" pitchFamily="18" charset="0"/>
            </a:endParaRPr>
          </a:p>
          <a:p>
            <a:endParaRPr lang="en-US"/>
          </a:p>
        </p:txBody>
      </p:sp>
      <p:sp>
        <p:nvSpPr>
          <p:cNvPr id="4" name="Slide Number Placeholder 3"/>
          <p:cNvSpPr>
            <a:spLocks noGrp="1"/>
          </p:cNvSpPr>
          <p:nvPr>
            <p:ph type="sldNum" sz="quarter" idx="10"/>
          </p:nvPr>
        </p:nvSpPr>
        <p:spPr/>
        <p:txBody>
          <a:bodyPr/>
          <a:lstStyle/>
          <a:p>
            <a:fld id="{2C94BB3E-E5E6-40AF-A8E6-2A1DDD8B6204}" type="slidenum">
              <a:rPr lang="en-US" smtClean="0"/>
              <a:t>17</a:t>
            </a:fld>
            <a:endParaRPr lang="en-US"/>
          </a:p>
        </p:txBody>
      </p:sp>
    </p:spTree>
    <p:extLst>
      <p:ext uri="{BB962C8B-B14F-4D97-AF65-F5344CB8AC3E}">
        <p14:creationId xmlns:p14="http://schemas.microsoft.com/office/powerpoint/2010/main" val="3741915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94BB3E-E5E6-40AF-A8E6-2A1DDD8B6204}" type="slidenum">
              <a:rPr lang="en-US" smtClean="0"/>
              <a:t>18</a:t>
            </a:fld>
            <a:endParaRPr lang="en-US"/>
          </a:p>
        </p:txBody>
      </p:sp>
    </p:spTree>
    <p:extLst>
      <p:ext uri="{BB962C8B-B14F-4D97-AF65-F5344CB8AC3E}">
        <p14:creationId xmlns:p14="http://schemas.microsoft.com/office/powerpoint/2010/main" val="1548239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94BB3E-E5E6-40AF-A8E6-2A1DDD8B6204}" type="slidenum">
              <a:rPr lang="en-US" smtClean="0"/>
              <a:t>21</a:t>
            </a:fld>
            <a:endParaRPr lang="en-US"/>
          </a:p>
        </p:txBody>
      </p:sp>
    </p:spTree>
    <p:extLst>
      <p:ext uri="{BB962C8B-B14F-4D97-AF65-F5344CB8AC3E}">
        <p14:creationId xmlns:p14="http://schemas.microsoft.com/office/powerpoint/2010/main" val="409486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94BB3E-E5E6-40AF-A8E6-2A1DDD8B6204}" type="slidenum">
              <a:rPr lang="en-US" smtClean="0"/>
              <a:t>3</a:t>
            </a:fld>
            <a:endParaRPr lang="en-US"/>
          </a:p>
        </p:txBody>
      </p:sp>
    </p:spTree>
    <p:extLst>
      <p:ext uri="{BB962C8B-B14F-4D97-AF65-F5344CB8AC3E}">
        <p14:creationId xmlns:p14="http://schemas.microsoft.com/office/powerpoint/2010/main" val="102778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altLang="en-US" sz="120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200"/>
              <a:t>Here are the general eligibility requirements for SB740. We will go into more detail in the upcoming slides but this a macro view.</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altLang="en-US" sz="120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altLang="en-US" sz="120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200"/>
              <a:t>Grant funds </a:t>
            </a:r>
            <a:r>
              <a:rPr lang="en-US" altLang="en-US" sz="1200" u="sng"/>
              <a:t>may not</a:t>
            </a:r>
            <a:r>
              <a:rPr lang="en-US" altLang="en-US" sz="1200"/>
              <a:t> be used by an Applicant or Charter School to </a:t>
            </a:r>
            <a:br>
              <a:rPr lang="en-US" altLang="en-US" sz="1200"/>
            </a:br>
            <a:r>
              <a:rPr lang="en-US" altLang="en-US" sz="1200"/>
              <a:t>pay for lease, rental, or service agreement with a Conflict of Interest and must be in compliance with SB126’s government agency transparency rules including Government Code 1090.</a:t>
            </a:r>
          </a:p>
          <a:p>
            <a:pPr algn="l" fontAlgn="base"/>
            <a:r>
              <a:rPr lang="en-US" b="1" i="0">
                <a:solidFill>
                  <a:srgbClr val="111111"/>
                </a:solidFill>
                <a:effectLst/>
                <a:latin typeface="Arial" panose="020B0604020202020204" pitchFamily="34" charset="0"/>
              </a:rPr>
              <a:t>1090.  </a:t>
            </a:r>
            <a:endParaRPr lang="en-US" b="1" i="0">
              <a:solidFill>
                <a:srgbClr val="000000"/>
              </a:solidFill>
              <a:effectLst/>
              <a:latin typeface="Arial" panose="020B0604020202020204" pitchFamily="34" charset="0"/>
            </a:endParaRPr>
          </a:p>
          <a:p>
            <a:pPr algn="l" fontAlgn="base"/>
            <a:r>
              <a:rPr lang="en-US" b="0" i="0">
                <a:solidFill>
                  <a:srgbClr val="333333"/>
                </a:solidFill>
                <a:effectLst/>
                <a:latin typeface="Verdana" panose="020B0604030504040204" pitchFamily="34" charset="0"/>
              </a:rPr>
              <a:t>(a) Members of the Legislature, state, county, district, judicial district, and city officers or employees shall not be financially interested in any contract made by them in their official capacity, or by any body or board of which they are members. Nor shall state, county, district, judicial district, and city officers or employees be purchasers at any sale or vendors at any purchase made by them in their official capacity.</a:t>
            </a:r>
          </a:p>
          <a:p>
            <a:pPr marL="228600" indent="-228600" algn="l" fontAlgn="base">
              <a:buFont typeface="+mj-lt"/>
              <a:buAutoNum type="arabicPeriod"/>
            </a:pPr>
            <a:endParaRPr lang="en-US" altLang="en-US" sz="1200"/>
          </a:p>
          <a:p>
            <a:endParaRPr lang="en-US"/>
          </a:p>
        </p:txBody>
      </p:sp>
      <p:sp>
        <p:nvSpPr>
          <p:cNvPr id="4" name="Slide Number Placeholder 3"/>
          <p:cNvSpPr>
            <a:spLocks noGrp="1"/>
          </p:cNvSpPr>
          <p:nvPr>
            <p:ph type="sldNum" sz="quarter" idx="5"/>
          </p:nvPr>
        </p:nvSpPr>
        <p:spPr/>
        <p:txBody>
          <a:bodyPr/>
          <a:lstStyle/>
          <a:p>
            <a:fld id="{2C94BB3E-E5E6-40AF-A8E6-2A1DDD8B6204}" type="slidenum">
              <a:rPr lang="en-US" smtClean="0"/>
              <a:t>7</a:t>
            </a:fld>
            <a:endParaRPr lang="en-US"/>
          </a:p>
        </p:txBody>
      </p:sp>
    </p:spTree>
    <p:extLst>
      <p:ext uri="{BB962C8B-B14F-4D97-AF65-F5344CB8AC3E}">
        <p14:creationId xmlns:p14="http://schemas.microsoft.com/office/powerpoint/2010/main" val="2437614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a:t>Applicants must submit an updated STD 204 form with an updated mailing address and contact information to receive funding.</a:t>
            </a:r>
          </a:p>
          <a:p>
            <a:endParaRPr lang="en-US"/>
          </a:p>
        </p:txBody>
      </p:sp>
      <p:sp>
        <p:nvSpPr>
          <p:cNvPr id="4" name="Slide Number Placeholder 3"/>
          <p:cNvSpPr>
            <a:spLocks noGrp="1"/>
          </p:cNvSpPr>
          <p:nvPr>
            <p:ph type="sldNum" sz="quarter" idx="5"/>
          </p:nvPr>
        </p:nvSpPr>
        <p:spPr/>
        <p:txBody>
          <a:bodyPr/>
          <a:lstStyle/>
          <a:p>
            <a:fld id="{2C94BB3E-E5E6-40AF-A8E6-2A1DDD8B6204}" type="slidenum">
              <a:rPr lang="en-US" smtClean="0"/>
              <a:t>8</a:t>
            </a:fld>
            <a:endParaRPr lang="en-US"/>
          </a:p>
        </p:txBody>
      </p:sp>
    </p:spTree>
    <p:extLst>
      <p:ext uri="{BB962C8B-B14F-4D97-AF65-F5344CB8AC3E}">
        <p14:creationId xmlns:p14="http://schemas.microsoft.com/office/powerpoint/2010/main" val="3166633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a:t>Applicants must submit an updated STD 204 form with an updated mailing address and contact information to receive funding.</a:t>
            </a:r>
          </a:p>
          <a:p>
            <a:endParaRPr lang="en-US"/>
          </a:p>
        </p:txBody>
      </p:sp>
      <p:sp>
        <p:nvSpPr>
          <p:cNvPr id="4" name="Slide Number Placeholder 3"/>
          <p:cNvSpPr>
            <a:spLocks noGrp="1"/>
          </p:cNvSpPr>
          <p:nvPr>
            <p:ph type="sldNum" sz="quarter" idx="5"/>
          </p:nvPr>
        </p:nvSpPr>
        <p:spPr/>
        <p:txBody>
          <a:bodyPr/>
          <a:lstStyle/>
          <a:p>
            <a:fld id="{2C94BB3E-E5E6-40AF-A8E6-2A1DDD8B6204}" type="slidenum">
              <a:rPr lang="en-US" smtClean="0"/>
              <a:t>9</a:t>
            </a:fld>
            <a:endParaRPr lang="en-US"/>
          </a:p>
        </p:txBody>
      </p:sp>
    </p:spTree>
    <p:extLst>
      <p:ext uri="{BB962C8B-B14F-4D97-AF65-F5344CB8AC3E}">
        <p14:creationId xmlns:p14="http://schemas.microsoft.com/office/powerpoint/2010/main" val="2060162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a:t>Applicants must submit an updated STD 204 form with an updated mailing address and contact information to receive funding.</a:t>
            </a:r>
          </a:p>
          <a:p>
            <a:endParaRPr lang="en-US"/>
          </a:p>
        </p:txBody>
      </p:sp>
      <p:sp>
        <p:nvSpPr>
          <p:cNvPr id="4" name="Slide Number Placeholder 3"/>
          <p:cNvSpPr>
            <a:spLocks noGrp="1"/>
          </p:cNvSpPr>
          <p:nvPr>
            <p:ph type="sldNum" sz="quarter" idx="5"/>
          </p:nvPr>
        </p:nvSpPr>
        <p:spPr/>
        <p:txBody>
          <a:bodyPr/>
          <a:lstStyle/>
          <a:p>
            <a:fld id="{2C94BB3E-E5E6-40AF-A8E6-2A1DDD8B6204}" type="slidenum">
              <a:rPr lang="en-US" smtClean="0"/>
              <a:t>10</a:t>
            </a:fld>
            <a:endParaRPr lang="en-US"/>
          </a:p>
        </p:txBody>
      </p:sp>
    </p:spTree>
    <p:extLst>
      <p:ext uri="{BB962C8B-B14F-4D97-AF65-F5344CB8AC3E}">
        <p14:creationId xmlns:p14="http://schemas.microsoft.com/office/powerpoint/2010/main" val="1918471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a:ea typeface="Verdana" panose="020B0604030504040204" pitchFamily="34" charset="0"/>
                <a:cs typeface="Verdana" panose="020B0604030504040204" pitchFamily="34" charset="0"/>
              </a:rPr>
              <a:t>Section 10170.2 - Definitions</a:t>
            </a:r>
            <a:endParaRPr kumimoji="1" lang="en-US" sz="1200" kern="1200">
              <a:solidFill>
                <a:schemeClr val="tx1"/>
              </a:solidFill>
              <a:effectLst/>
              <a:latin typeface="Arial" charset="0"/>
              <a:ea typeface="+mn-ea"/>
              <a:cs typeface="+mn-cs"/>
            </a:endParaRPr>
          </a:p>
          <a:p>
            <a:r>
              <a:rPr kumimoji="1" lang="en-US" sz="1200" kern="1200">
                <a:solidFill>
                  <a:schemeClr val="tx1"/>
                </a:solidFill>
                <a:effectLst/>
                <a:latin typeface="Arial" charset="0"/>
                <a:ea typeface="+mn-ea"/>
                <a:cs typeface="+mn-cs"/>
              </a:rPr>
              <a:t>“Independent Appraisal” shall mean a value assessment of rent and lease costs for a charter school facility completed and signed by a Certified Real Estate Appraiser or Certified General Appraiser licensed by the California Department of Real Estate Appraisers who confirms that the appraisal is in compliance with the Uniform Standards of Professional Appraisal Practice (USPAP).</a:t>
            </a:r>
          </a:p>
          <a:p>
            <a:endParaRPr kumimoji="1" lang="en-US" sz="1200" kern="1200">
              <a:solidFill>
                <a:schemeClr val="tx1"/>
              </a:solidFill>
              <a:effectLst/>
              <a:latin typeface="Arial" charset="0"/>
              <a:ea typeface="+mn-ea"/>
              <a:cs typeface="+mn-cs"/>
            </a:endParaRPr>
          </a:p>
          <a:p>
            <a:r>
              <a:rPr kumimoji="1" lang="en-US" sz="1200" kern="1200">
                <a:solidFill>
                  <a:schemeClr val="tx1"/>
                </a:solidFill>
                <a:effectLst/>
                <a:latin typeface="Arial" charset="0"/>
                <a:ea typeface="+mn-ea"/>
                <a:cs typeface="+mn-cs"/>
              </a:rPr>
              <a:t>“New Facility Agreement” shall mean either 1) a rental or lease agreement for a facility not previously occupied by the charter school; 2) a rental or lease agreement that includes additional square footage not included in the previous year’s agreement; or 3) a new agreement for existing facilities or square footage when the existing lease is up for renewal or expires.</a:t>
            </a:r>
          </a:p>
          <a:p>
            <a:pPr eaLnBrk="1" hangingPunct="1">
              <a:lnSpc>
                <a:spcPct val="150000"/>
              </a:lnSpc>
              <a:buFont typeface="Wingdings" panose="05000000000000000000" pitchFamily="2" charset="2"/>
              <a:buChar char="§"/>
            </a:pPr>
            <a:endParaRPr lang="en-US" altLang="en-US" sz="1400">
              <a:ea typeface="Verdana" panose="020B0604030504040204" pitchFamily="34" charset="0"/>
              <a:cs typeface="Verdana" panose="020B0604030504040204" pitchFamily="34" charset="0"/>
            </a:endParaRPr>
          </a:p>
          <a:p>
            <a:pPr eaLnBrk="1" hangingPunct="1">
              <a:lnSpc>
                <a:spcPct val="150000"/>
              </a:lnSpc>
              <a:buFont typeface="Wingdings" panose="05000000000000000000" pitchFamily="2" charset="2"/>
              <a:buChar char="§"/>
            </a:pPr>
            <a:r>
              <a:rPr lang="en-US" altLang="en-US" sz="1400">
                <a:ea typeface="Verdana" panose="020B0604030504040204" pitchFamily="34" charset="0"/>
                <a:cs typeface="Verdana" panose="020B0604030504040204" pitchFamily="34" charset="0"/>
              </a:rPr>
              <a:t>Section 10170.4 Eligible Costs</a:t>
            </a:r>
          </a:p>
          <a:p>
            <a:pPr marL="457200" marR="0" indent="0">
              <a:lnSpc>
                <a:spcPts val="1350"/>
              </a:lnSpc>
              <a:spcBef>
                <a:spcPts val="0"/>
              </a:spcBef>
              <a:spcAft>
                <a:spcPts val="0"/>
              </a:spcAft>
              <a:buNone/>
            </a:pPr>
            <a:r>
              <a:rPr lang="en-US" sz="1400">
                <a:solidFill>
                  <a:srgbClr val="212121"/>
                </a:solidFill>
                <a:latin typeface="Arial" panose="020B0604020202020204" pitchFamily="34" charset="0"/>
                <a:ea typeface="Times New Roman" panose="02020603050405020304" pitchFamily="18" charset="0"/>
              </a:rPr>
              <a:t>(a) Costs associated with facility rents or leases as evidenced by an executed rental or lease </a:t>
            </a:r>
            <a:r>
              <a:rPr lang="en-US" sz="1400">
                <a:solidFill>
                  <a:srgbClr val="212121"/>
                </a:solidFill>
                <a:latin typeface="Arial" panose="020B0604020202020204" pitchFamily="34" charset="0"/>
                <a:ea typeface="Times New Roman" panose="02020603050405020304" pitchFamily="18" charset="0"/>
                <a:cs typeface="Arial" panose="020B0604020202020204" pitchFamily="34" charset="0"/>
              </a:rPr>
              <a:t>agreement and beginning with the </a:t>
            </a:r>
            <a:r>
              <a:rPr lang="en-US" sz="1400">
                <a:solidFill>
                  <a:srgbClr val="7030A0"/>
                </a:solidFill>
                <a:latin typeface="Arial" panose="020B0604020202020204" pitchFamily="34" charset="0"/>
                <a:ea typeface="Times New Roman" panose="02020603050405020304" pitchFamily="18" charset="0"/>
                <a:cs typeface="Arial" panose="020B0604020202020204" pitchFamily="34" charset="0"/>
              </a:rPr>
              <a:t>2017-18</a:t>
            </a:r>
            <a:r>
              <a:rPr lang="en-US" sz="1400">
                <a:solidFill>
                  <a:srgbClr val="212121"/>
                </a:solidFill>
                <a:latin typeface="Arial" panose="020B0604020202020204" pitchFamily="34" charset="0"/>
                <a:ea typeface="Times New Roman" panose="02020603050405020304" pitchFamily="18" charset="0"/>
                <a:cs typeface="Arial" panose="020B0604020202020204" pitchFamily="34" charset="0"/>
              </a:rPr>
              <a:t> funding round, shall be subject to one of the following conditions:</a:t>
            </a:r>
          </a:p>
          <a:p>
            <a:pPr marL="914400" marR="0" indent="-457200">
              <a:lnSpc>
                <a:spcPts val="1350"/>
              </a:lnSpc>
              <a:spcBef>
                <a:spcPts val="0"/>
              </a:spcBef>
              <a:spcAft>
                <a:spcPts val="0"/>
              </a:spcAft>
            </a:pPr>
            <a:endParaRPr lang="en-US" sz="1400">
              <a:solidFill>
                <a:srgbClr val="212121"/>
              </a:solidFill>
              <a:latin typeface="Arial" panose="020B0604020202020204" pitchFamily="34" charset="0"/>
              <a:ea typeface="Times New Roman" panose="02020603050405020304" pitchFamily="18" charset="0"/>
              <a:cs typeface="Arial" panose="020B0604020202020204" pitchFamily="34" charset="0"/>
            </a:endParaRPr>
          </a:p>
          <a:p>
            <a:pPr marL="1143000" marR="0" indent="-228600">
              <a:lnSpc>
                <a:spcPts val="1350"/>
              </a:lnSpc>
              <a:spcBef>
                <a:spcPts val="0"/>
              </a:spcBef>
              <a:spcAft>
                <a:spcPts val="0"/>
              </a:spcAft>
            </a:pPr>
            <a:r>
              <a:rPr lang="en-US" sz="1400">
                <a:solidFill>
                  <a:srgbClr val="212121"/>
                </a:solidFill>
                <a:latin typeface="Arial" panose="020B0604020202020204" pitchFamily="34" charset="0"/>
                <a:ea typeface="Times New Roman" panose="02020603050405020304" pitchFamily="18" charset="0"/>
              </a:rPr>
              <a:t>(B)</a:t>
            </a:r>
            <a:r>
              <a:rPr lang="en-US" sz="1400">
                <a:solidFill>
                  <a:srgbClr val="7030A0"/>
                </a:solidFill>
                <a:latin typeface="Arial" panose="020B0604020202020204" pitchFamily="34" charset="0"/>
                <a:ea typeface="Times New Roman" panose="02020603050405020304" pitchFamily="18" charset="0"/>
              </a:rPr>
              <a:t> </a:t>
            </a:r>
            <a:r>
              <a:rPr lang="en-US" sz="1400">
                <a:solidFill>
                  <a:srgbClr val="212121"/>
                </a:solidFill>
                <a:latin typeface="Arial" panose="020B0604020202020204" pitchFamily="34" charset="0"/>
                <a:ea typeface="Times New Roman" panose="02020603050405020304" pitchFamily="18" charset="0"/>
              </a:rPr>
              <a:t>The rent or lease costs of </a:t>
            </a:r>
            <a:r>
              <a:rPr lang="en-US" sz="1400">
                <a:solidFill>
                  <a:srgbClr val="7030A0"/>
                </a:solidFill>
                <a:latin typeface="Arial" panose="020B0604020202020204" pitchFamily="34" charset="0"/>
                <a:ea typeface="Times New Roman" panose="02020603050405020304" pitchFamily="18" charset="0"/>
              </a:rPr>
              <a:t>N</a:t>
            </a:r>
            <a:r>
              <a:rPr lang="en-US" sz="1400">
                <a:solidFill>
                  <a:srgbClr val="212121"/>
                </a:solidFill>
                <a:latin typeface="Arial" panose="020B0604020202020204" pitchFamily="34" charset="0"/>
                <a:ea typeface="Times New Roman" panose="02020603050405020304" pitchFamily="18" charset="0"/>
              </a:rPr>
              <a:t>ew </a:t>
            </a:r>
            <a:r>
              <a:rPr lang="en-US" sz="1400">
                <a:solidFill>
                  <a:srgbClr val="7030A0"/>
                </a:solidFill>
                <a:latin typeface="Arial" panose="020B0604020202020204" pitchFamily="34" charset="0"/>
                <a:ea typeface="Times New Roman" panose="02020603050405020304" pitchFamily="18" charset="0"/>
              </a:rPr>
              <a:t>F</a:t>
            </a:r>
            <a:r>
              <a:rPr lang="en-US" sz="1400">
                <a:solidFill>
                  <a:srgbClr val="212121"/>
                </a:solidFill>
                <a:latin typeface="Arial" panose="020B0604020202020204" pitchFamily="34" charset="0"/>
                <a:ea typeface="Times New Roman" panose="02020603050405020304" pitchFamily="18" charset="0"/>
              </a:rPr>
              <a:t>acility </a:t>
            </a:r>
            <a:r>
              <a:rPr lang="en-US" sz="1400">
                <a:solidFill>
                  <a:srgbClr val="7030A0"/>
                </a:solidFill>
                <a:latin typeface="Arial" panose="020B0604020202020204" pitchFamily="34" charset="0"/>
                <a:ea typeface="Times New Roman" panose="02020603050405020304" pitchFamily="18" charset="0"/>
              </a:rPr>
              <a:t>A</a:t>
            </a:r>
            <a:r>
              <a:rPr lang="en-US" sz="1400">
                <a:solidFill>
                  <a:srgbClr val="212121"/>
                </a:solidFill>
                <a:latin typeface="Arial" panose="020B0604020202020204" pitchFamily="34" charset="0"/>
                <a:ea typeface="Times New Roman" panose="02020603050405020304" pitchFamily="18" charset="0"/>
              </a:rPr>
              <a:t>greements are at or below </a:t>
            </a:r>
            <a:r>
              <a:rPr lang="en-US" sz="1400">
                <a:solidFill>
                  <a:srgbClr val="7030A0"/>
                </a:solidFill>
                <a:latin typeface="Arial" panose="020B0604020202020204" pitchFamily="34" charset="0"/>
                <a:ea typeface="Times New Roman" panose="02020603050405020304" pitchFamily="18" charset="0"/>
              </a:rPr>
              <a:t>Fair</a:t>
            </a:r>
            <a:r>
              <a:rPr lang="en-US" sz="1400">
                <a:solidFill>
                  <a:srgbClr val="212121"/>
                </a:solidFill>
                <a:latin typeface="Arial" panose="020B0604020202020204" pitchFamily="34" charset="0"/>
                <a:ea typeface="Times New Roman" panose="02020603050405020304" pitchFamily="18" charset="0"/>
              </a:rPr>
              <a:t> </a:t>
            </a:r>
            <a:r>
              <a:rPr lang="en-US" sz="1400">
                <a:solidFill>
                  <a:srgbClr val="7030A0"/>
                </a:solidFill>
                <a:latin typeface="Arial" panose="020B0604020202020204" pitchFamily="34" charset="0"/>
                <a:ea typeface="Times New Roman" panose="02020603050405020304" pitchFamily="18" charset="0"/>
              </a:rPr>
              <a:t>M</a:t>
            </a:r>
            <a:r>
              <a:rPr lang="en-US" sz="1400">
                <a:solidFill>
                  <a:srgbClr val="212121"/>
                </a:solidFill>
                <a:latin typeface="Arial" panose="020B0604020202020204" pitchFamily="34" charset="0"/>
                <a:ea typeface="Times New Roman" panose="02020603050405020304" pitchFamily="18" charset="0"/>
              </a:rPr>
              <a:t>arket </a:t>
            </a:r>
            <a:r>
              <a:rPr lang="en-US" sz="1400">
                <a:solidFill>
                  <a:srgbClr val="7030A0"/>
                </a:solidFill>
                <a:latin typeface="Arial" panose="020B0604020202020204" pitchFamily="34" charset="0"/>
                <a:ea typeface="Times New Roman" panose="02020603050405020304" pitchFamily="18" charset="0"/>
              </a:rPr>
              <a:t>Rent </a:t>
            </a:r>
            <a:r>
              <a:rPr lang="en-US" sz="1400">
                <a:solidFill>
                  <a:srgbClr val="212121"/>
                </a:solidFill>
                <a:latin typeface="Arial" panose="020B0604020202020204" pitchFamily="34" charset="0"/>
                <a:ea typeface="Times New Roman" panose="02020603050405020304" pitchFamily="18" charset="0"/>
              </a:rPr>
              <a:t>based on an </a:t>
            </a:r>
            <a:r>
              <a:rPr lang="en-US" sz="1400">
                <a:solidFill>
                  <a:srgbClr val="7030A0"/>
                </a:solidFill>
                <a:latin typeface="Arial" panose="020B0604020202020204" pitchFamily="34" charset="0"/>
                <a:ea typeface="Times New Roman" panose="02020603050405020304" pitchFamily="18" charset="0"/>
              </a:rPr>
              <a:t>I</a:t>
            </a:r>
            <a:r>
              <a:rPr lang="en-US" sz="1400">
                <a:solidFill>
                  <a:srgbClr val="212121"/>
                </a:solidFill>
                <a:latin typeface="Arial" panose="020B0604020202020204" pitchFamily="34" charset="0"/>
                <a:ea typeface="Times New Roman" panose="02020603050405020304" pitchFamily="18" charset="0"/>
              </a:rPr>
              <a:t>ndependent </a:t>
            </a:r>
            <a:r>
              <a:rPr lang="en-US" sz="1400">
                <a:solidFill>
                  <a:srgbClr val="7030A0"/>
                </a:solidFill>
                <a:latin typeface="Arial" panose="020B0604020202020204" pitchFamily="34" charset="0"/>
                <a:ea typeface="Times New Roman" panose="02020603050405020304" pitchFamily="18" charset="0"/>
              </a:rPr>
              <a:t>A</a:t>
            </a:r>
            <a:r>
              <a:rPr lang="en-US" sz="1400">
                <a:solidFill>
                  <a:srgbClr val="212121"/>
                </a:solidFill>
                <a:latin typeface="Arial" panose="020B0604020202020204" pitchFamily="34" charset="0"/>
                <a:ea typeface="Times New Roman" panose="02020603050405020304" pitchFamily="18" charset="0"/>
              </a:rPr>
              <a:t>ppraisal </a:t>
            </a:r>
            <a:r>
              <a:rPr lang="en-US" sz="1400">
                <a:solidFill>
                  <a:srgbClr val="7030A0"/>
                </a:solidFill>
                <a:latin typeface="Arial" panose="020B0604020202020204" pitchFamily="34" charset="0"/>
                <a:ea typeface="Times New Roman" panose="02020603050405020304" pitchFamily="18" charset="0"/>
              </a:rPr>
              <a:t>as described in section 10170.6(d) and</a:t>
            </a:r>
            <a:r>
              <a:rPr lang="en-US" sz="1400">
                <a:solidFill>
                  <a:srgbClr val="212121"/>
                </a:solidFill>
                <a:latin typeface="Arial" panose="020B0604020202020204" pitchFamily="34" charset="0"/>
                <a:ea typeface="Times New Roman" panose="02020603050405020304" pitchFamily="18" charset="0"/>
              </a:rPr>
              <a:t> paid for by the Applicant.</a:t>
            </a:r>
          </a:p>
          <a:p>
            <a:pPr marL="1143000" marR="0" indent="-228600">
              <a:lnSpc>
                <a:spcPts val="1350"/>
              </a:lnSpc>
              <a:spcBef>
                <a:spcPts val="0"/>
              </a:spcBef>
              <a:spcAft>
                <a:spcPts val="0"/>
              </a:spcAft>
            </a:pPr>
            <a:endParaRPr lang="en-US" sz="1050">
              <a:solidFill>
                <a:srgbClr val="212121"/>
              </a:solidFill>
              <a:latin typeface="Arial" panose="020B0604020202020204" pitchFamily="34" charset="0"/>
              <a:ea typeface="Times New Roman" panose="02020603050405020304" pitchFamily="18" charset="0"/>
            </a:endParaRPr>
          </a:p>
          <a:p>
            <a:pPr marL="1444943" lvl="1" indent="-228600">
              <a:lnSpc>
                <a:spcPts val="1350"/>
              </a:lnSpc>
              <a:spcBef>
                <a:spcPts val="0"/>
              </a:spcBef>
            </a:pPr>
            <a:r>
              <a:rPr lang="en-US" sz="1200">
                <a:solidFill>
                  <a:srgbClr val="7030A0"/>
                </a:solidFill>
                <a:latin typeface="Arial" panose="020B0604020202020204" pitchFamily="34" charset="0"/>
                <a:ea typeface="Times New Roman" panose="02020603050405020304" pitchFamily="18" charset="0"/>
              </a:rPr>
              <a:t>(</a:t>
            </a:r>
            <a:r>
              <a:rPr lang="en-US" sz="1200" b="1" err="1">
                <a:solidFill>
                  <a:srgbClr val="7030A0"/>
                </a:solidFill>
                <a:latin typeface="Arial" panose="020B0604020202020204" pitchFamily="34" charset="0"/>
                <a:ea typeface="Times New Roman" panose="02020603050405020304" pitchFamily="18" charset="0"/>
              </a:rPr>
              <a:t>i</a:t>
            </a:r>
            <a:r>
              <a:rPr lang="en-US" sz="1200">
                <a:solidFill>
                  <a:srgbClr val="7030A0"/>
                </a:solidFill>
                <a:latin typeface="Arial" panose="020B0604020202020204" pitchFamily="34" charset="0"/>
                <a:ea typeface="Times New Roman" panose="02020603050405020304" pitchFamily="18" charset="0"/>
              </a:rPr>
              <a:t>) If the Independent Appraisal finds the rent and lease costs above the Fair Market Rent, the costs will be based on Fair Market Rent as determined by the Independent Appraisal.</a:t>
            </a:r>
            <a:endParaRPr lang="en-US" sz="850">
              <a:solidFill>
                <a:srgbClr val="212121"/>
              </a:solidFill>
              <a:latin typeface="Arial" panose="020B0604020202020204" pitchFamily="34" charset="0"/>
              <a:ea typeface="Times New Roman" panose="02020603050405020304" pitchFamily="18" charset="0"/>
            </a:endParaRPr>
          </a:p>
          <a:p>
            <a:endParaRPr lang="en-US"/>
          </a:p>
        </p:txBody>
      </p:sp>
      <p:sp>
        <p:nvSpPr>
          <p:cNvPr id="4" name="Slide Number Placeholder 3"/>
          <p:cNvSpPr>
            <a:spLocks noGrp="1"/>
          </p:cNvSpPr>
          <p:nvPr>
            <p:ph type="sldNum" sz="quarter" idx="10"/>
          </p:nvPr>
        </p:nvSpPr>
        <p:spPr/>
        <p:txBody>
          <a:bodyPr/>
          <a:lstStyle/>
          <a:p>
            <a:fld id="{2C94BB3E-E5E6-40AF-A8E6-2A1DDD8B6204}" type="slidenum">
              <a:rPr lang="en-US" smtClean="0"/>
              <a:t>14</a:t>
            </a:fld>
            <a:endParaRPr lang="en-US"/>
          </a:p>
        </p:txBody>
      </p:sp>
    </p:spTree>
    <p:extLst>
      <p:ext uri="{BB962C8B-B14F-4D97-AF65-F5344CB8AC3E}">
        <p14:creationId xmlns:p14="http://schemas.microsoft.com/office/powerpoint/2010/main" val="2329531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a:ea typeface="Verdana" panose="020B0604030504040204" pitchFamily="34" charset="0"/>
                <a:cs typeface="Verdana" panose="020B0604030504040204" pitchFamily="34" charset="0"/>
              </a:rPr>
              <a:t>Section 10170.2 - Definitions</a:t>
            </a:r>
            <a:endParaRPr kumimoji="1" lang="en-US" sz="1200" kern="1200">
              <a:solidFill>
                <a:schemeClr val="tx1"/>
              </a:solidFill>
              <a:effectLst/>
              <a:latin typeface="Arial" charset="0"/>
              <a:ea typeface="+mn-ea"/>
              <a:cs typeface="+mn-cs"/>
            </a:endParaRPr>
          </a:p>
          <a:p>
            <a:r>
              <a:rPr kumimoji="1" lang="en-US" sz="1200" kern="1200">
                <a:solidFill>
                  <a:schemeClr val="tx1"/>
                </a:solidFill>
                <a:effectLst/>
                <a:latin typeface="Arial" charset="0"/>
                <a:ea typeface="+mn-ea"/>
                <a:cs typeface="+mn-cs"/>
              </a:rPr>
              <a:t>“Independent Appraisal” shall mean a value assessment of rent and lease costs for a charter school facility completed and signed by a Certified Real Estate Appraiser or Certified General Appraiser licensed by the California Department of Real Estate Appraisers who confirms that the appraisal is in compliance with the Uniform Standards of Professional Appraisal Practice (USPAP).</a:t>
            </a:r>
          </a:p>
          <a:p>
            <a:endParaRPr kumimoji="1" lang="en-US" sz="1200" kern="1200">
              <a:solidFill>
                <a:schemeClr val="tx1"/>
              </a:solidFill>
              <a:effectLst/>
              <a:latin typeface="Arial" charset="0"/>
              <a:ea typeface="+mn-ea"/>
              <a:cs typeface="+mn-cs"/>
            </a:endParaRPr>
          </a:p>
          <a:p>
            <a:r>
              <a:rPr kumimoji="1" lang="en-US" sz="1200" kern="1200">
                <a:solidFill>
                  <a:schemeClr val="tx1"/>
                </a:solidFill>
                <a:effectLst/>
                <a:latin typeface="Arial" charset="0"/>
                <a:ea typeface="+mn-ea"/>
                <a:cs typeface="+mn-cs"/>
              </a:rPr>
              <a:t>“New Facility Agreement” shall mean either 1) a rental or lease agreement for a facility not previously occupied by the charter school; 2) a rental or lease agreement that includes additional square footage not included in the previous year’s agreement; or 3) a new agreement for existing facilities or square footage when the existing lease is up for renewal or expires.</a:t>
            </a:r>
          </a:p>
          <a:p>
            <a:pPr eaLnBrk="1" hangingPunct="1">
              <a:lnSpc>
                <a:spcPct val="150000"/>
              </a:lnSpc>
              <a:buFont typeface="Wingdings" panose="05000000000000000000" pitchFamily="2" charset="2"/>
              <a:buChar char="§"/>
            </a:pPr>
            <a:endParaRPr lang="en-US" altLang="en-US" sz="1400">
              <a:ea typeface="Verdana" panose="020B0604030504040204" pitchFamily="34" charset="0"/>
              <a:cs typeface="Verdana" panose="020B0604030504040204" pitchFamily="34" charset="0"/>
            </a:endParaRPr>
          </a:p>
          <a:p>
            <a:pPr eaLnBrk="1" hangingPunct="1">
              <a:lnSpc>
                <a:spcPct val="150000"/>
              </a:lnSpc>
              <a:buFont typeface="Wingdings" panose="05000000000000000000" pitchFamily="2" charset="2"/>
              <a:buChar char="§"/>
            </a:pPr>
            <a:r>
              <a:rPr lang="en-US" altLang="en-US" sz="1400">
                <a:ea typeface="Verdana" panose="020B0604030504040204" pitchFamily="34" charset="0"/>
                <a:cs typeface="Verdana" panose="020B0604030504040204" pitchFamily="34" charset="0"/>
              </a:rPr>
              <a:t>Section 10170.4 Eligible Costs</a:t>
            </a:r>
          </a:p>
          <a:p>
            <a:pPr marL="457200" marR="0" indent="0">
              <a:lnSpc>
                <a:spcPts val="1350"/>
              </a:lnSpc>
              <a:spcBef>
                <a:spcPts val="0"/>
              </a:spcBef>
              <a:spcAft>
                <a:spcPts val="0"/>
              </a:spcAft>
              <a:buNone/>
            </a:pPr>
            <a:r>
              <a:rPr lang="en-US" sz="1400">
                <a:solidFill>
                  <a:srgbClr val="212121"/>
                </a:solidFill>
                <a:latin typeface="Arial" panose="020B0604020202020204" pitchFamily="34" charset="0"/>
                <a:ea typeface="Times New Roman" panose="02020603050405020304" pitchFamily="18" charset="0"/>
              </a:rPr>
              <a:t>(a) Costs associated with facility rents or leases as evidenced by an executed rental or lease </a:t>
            </a:r>
            <a:r>
              <a:rPr lang="en-US" sz="1400">
                <a:solidFill>
                  <a:srgbClr val="212121"/>
                </a:solidFill>
                <a:latin typeface="Arial" panose="020B0604020202020204" pitchFamily="34" charset="0"/>
                <a:ea typeface="Times New Roman" panose="02020603050405020304" pitchFamily="18" charset="0"/>
                <a:cs typeface="Arial" panose="020B0604020202020204" pitchFamily="34" charset="0"/>
              </a:rPr>
              <a:t>agreement and beginning with the </a:t>
            </a:r>
            <a:r>
              <a:rPr lang="en-US" sz="1400">
                <a:solidFill>
                  <a:srgbClr val="7030A0"/>
                </a:solidFill>
                <a:latin typeface="Arial" panose="020B0604020202020204" pitchFamily="34" charset="0"/>
                <a:ea typeface="Times New Roman" panose="02020603050405020304" pitchFamily="18" charset="0"/>
                <a:cs typeface="Arial" panose="020B0604020202020204" pitchFamily="34" charset="0"/>
              </a:rPr>
              <a:t>2017-18</a:t>
            </a:r>
            <a:r>
              <a:rPr lang="en-US" sz="1400">
                <a:solidFill>
                  <a:srgbClr val="212121"/>
                </a:solidFill>
                <a:latin typeface="Arial" panose="020B0604020202020204" pitchFamily="34" charset="0"/>
                <a:ea typeface="Times New Roman" panose="02020603050405020304" pitchFamily="18" charset="0"/>
                <a:cs typeface="Arial" panose="020B0604020202020204" pitchFamily="34" charset="0"/>
              </a:rPr>
              <a:t> funding round, shall be subject to one of the following conditions:</a:t>
            </a:r>
          </a:p>
          <a:p>
            <a:pPr marL="914400" marR="0" indent="-457200">
              <a:lnSpc>
                <a:spcPts val="1350"/>
              </a:lnSpc>
              <a:spcBef>
                <a:spcPts val="0"/>
              </a:spcBef>
              <a:spcAft>
                <a:spcPts val="0"/>
              </a:spcAft>
            </a:pPr>
            <a:endParaRPr lang="en-US" sz="1400">
              <a:solidFill>
                <a:srgbClr val="212121"/>
              </a:solidFill>
              <a:latin typeface="Arial" panose="020B0604020202020204" pitchFamily="34" charset="0"/>
              <a:ea typeface="Times New Roman" panose="02020603050405020304" pitchFamily="18" charset="0"/>
              <a:cs typeface="Arial" panose="020B0604020202020204" pitchFamily="34" charset="0"/>
            </a:endParaRPr>
          </a:p>
          <a:p>
            <a:pPr marL="1143000" marR="0" indent="-228600">
              <a:lnSpc>
                <a:spcPts val="1350"/>
              </a:lnSpc>
              <a:spcBef>
                <a:spcPts val="0"/>
              </a:spcBef>
              <a:spcAft>
                <a:spcPts val="0"/>
              </a:spcAft>
            </a:pPr>
            <a:r>
              <a:rPr lang="en-US" sz="1400">
                <a:solidFill>
                  <a:srgbClr val="212121"/>
                </a:solidFill>
                <a:latin typeface="Arial" panose="020B0604020202020204" pitchFamily="34" charset="0"/>
                <a:ea typeface="Times New Roman" panose="02020603050405020304" pitchFamily="18" charset="0"/>
              </a:rPr>
              <a:t>(B)</a:t>
            </a:r>
            <a:r>
              <a:rPr lang="en-US" sz="1400">
                <a:solidFill>
                  <a:srgbClr val="7030A0"/>
                </a:solidFill>
                <a:latin typeface="Arial" panose="020B0604020202020204" pitchFamily="34" charset="0"/>
                <a:ea typeface="Times New Roman" panose="02020603050405020304" pitchFamily="18" charset="0"/>
              </a:rPr>
              <a:t> </a:t>
            </a:r>
            <a:r>
              <a:rPr lang="en-US" sz="1400">
                <a:solidFill>
                  <a:srgbClr val="212121"/>
                </a:solidFill>
                <a:latin typeface="Arial" panose="020B0604020202020204" pitchFamily="34" charset="0"/>
                <a:ea typeface="Times New Roman" panose="02020603050405020304" pitchFamily="18" charset="0"/>
              </a:rPr>
              <a:t>The rent or lease costs of </a:t>
            </a:r>
            <a:r>
              <a:rPr lang="en-US" sz="1400">
                <a:solidFill>
                  <a:srgbClr val="7030A0"/>
                </a:solidFill>
                <a:latin typeface="Arial" panose="020B0604020202020204" pitchFamily="34" charset="0"/>
                <a:ea typeface="Times New Roman" panose="02020603050405020304" pitchFamily="18" charset="0"/>
              </a:rPr>
              <a:t>N</a:t>
            </a:r>
            <a:r>
              <a:rPr lang="en-US" sz="1400">
                <a:solidFill>
                  <a:srgbClr val="212121"/>
                </a:solidFill>
                <a:latin typeface="Arial" panose="020B0604020202020204" pitchFamily="34" charset="0"/>
                <a:ea typeface="Times New Roman" panose="02020603050405020304" pitchFamily="18" charset="0"/>
              </a:rPr>
              <a:t>ew </a:t>
            </a:r>
            <a:r>
              <a:rPr lang="en-US" sz="1400">
                <a:solidFill>
                  <a:srgbClr val="7030A0"/>
                </a:solidFill>
                <a:latin typeface="Arial" panose="020B0604020202020204" pitchFamily="34" charset="0"/>
                <a:ea typeface="Times New Roman" panose="02020603050405020304" pitchFamily="18" charset="0"/>
              </a:rPr>
              <a:t>F</a:t>
            </a:r>
            <a:r>
              <a:rPr lang="en-US" sz="1400">
                <a:solidFill>
                  <a:srgbClr val="212121"/>
                </a:solidFill>
                <a:latin typeface="Arial" panose="020B0604020202020204" pitchFamily="34" charset="0"/>
                <a:ea typeface="Times New Roman" panose="02020603050405020304" pitchFamily="18" charset="0"/>
              </a:rPr>
              <a:t>acility </a:t>
            </a:r>
            <a:r>
              <a:rPr lang="en-US" sz="1400">
                <a:solidFill>
                  <a:srgbClr val="7030A0"/>
                </a:solidFill>
                <a:latin typeface="Arial" panose="020B0604020202020204" pitchFamily="34" charset="0"/>
                <a:ea typeface="Times New Roman" panose="02020603050405020304" pitchFamily="18" charset="0"/>
              </a:rPr>
              <a:t>A</a:t>
            </a:r>
            <a:r>
              <a:rPr lang="en-US" sz="1400">
                <a:solidFill>
                  <a:srgbClr val="212121"/>
                </a:solidFill>
                <a:latin typeface="Arial" panose="020B0604020202020204" pitchFamily="34" charset="0"/>
                <a:ea typeface="Times New Roman" panose="02020603050405020304" pitchFamily="18" charset="0"/>
              </a:rPr>
              <a:t>greements are at or below </a:t>
            </a:r>
            <a:r>
              <a:rPr lang="en-US" sz="1400">
                <a:solidFill>
                  <a:srgbClr val="7030A0"/>
                </a:solidFill>
                <a:latin typeface="Arial" panose="020B0604020202020204" pitchFamily="34" charset="0"/>
                <a:ea typeface="Times New Roman" panose="02020603050405020304" pitchFamily="18" charset="0"/>
              </a:rPr>
              <a:t>Fair</a:t>
            </a:r>
            <a:r>
              <a:rPr lang="en-US" sz="1400">
                <a:solidFill>
                  <a:srgbClr val="212121"/>
                </a:solidFill>
                <a:latin typeface="Arial" panose="020B0604020202020204" pitchFamily="34" charset="0"/>
                <a:ea typeface="Times New Roman" panose="02020603050405020304" pitchFamily="18" charset="0"/>
              </a:rPr>
              <a:t> </a:t>
            </a:r>
            <a:r>
              <a:rPr lang="en-US" sz="1400">
                <a:solidFill>
                  <a:srgbClr val="7030A0"/>
                </a:solidFill>
                <a:latin typeface="Arial" panose="020B0604020202020204" pitchFamily="34" charset="0"/>
                <a:ea typeface="Times New Roman" panose="02020603050405020304" pitchFamily="18" charset="0"/>
              </a:rPr>
              <a:t>M</a:t>
            </a:r>
            <a:r>
              <a:rPr lang="en-US" sz="1400">
                <a:solidFill>
                  <a:srgbClr val="212121"/>
                </a:solidFill>
                <a:latin typeface="Arial" panose="020B0604020202020204" pitchFamily="34" charset="0"/>
                <a:ea typeface="Times New Roman" panose="02020603050405020304" pitchFamily="18" charset="0"/>
              </a:rPr>
              <a:t>arket </a:t>
            </a:r>
            <a:r>
              <a:rPr lang="en-US" sz="1400">
                <a:solidFill>
                  <a:srgbClr val="7030A0"/>
                </a:solidFill>
                <a:latin typeface="Arial" panose="020B0604020202020204" pitchFamily="34" charset="0"/>
                <a:ea typeface="Times New Roman" panose="02020603050405020304" pitchFamily="18" charset="0"/>
              </a:rPr>
              <a:t>Rent </a:t>
            </a:r>
            <a:r>
              <a:rPr lang="en-US" sz="1400">
                <a:solidFill>
                  <a:srgbClr val="212121"/>
                </a:solidFill>
                <a:latin typeface="Arial" panose="020B0604020202020204" pitchFamily="34" charset="0"/>
                <a:ea typeface="Times New Roman" panose="02020603050405020304" pitchFamily="18" charset="0"/>
              </a:rPr>
              <a:t>based on an </a:t>
            </a:r>
            <a:r>
              <a:rPr lang="en-US" sz="1400">
                <a:solidFill>
                  <a:srgbClr val="7030A0"/>
                </a:solidFill>
                <a:latin typeface="Arial" panose="020B0604020202020204" pitchFamily="34" charset="0"/>
                <a:ea typeface="Times New Roman" panose="02020603050405020304" pitchFamily="18" charset="0"/>
              </a:rPr>
              <a:t>I</a:t>
            </a:r>
            <a:r>
              <a:rPr lang="en-US" sz="1400">
                <a:solidFill>
                  <a:srgbClr val="212121"/>
                </a:solidFill>
                <a:latin typeface="Arial" panose="020B0604020202020204" pitchFamily="34" charset="0"/>
                <a:ea typeface="Times New Roman" panose="02020603050405020304" pitchFamily="18" charset="0"/>
              </a:rPr>
              <a:t>ndependent </a:t>
            </a:r>
            <a:r>
              <a:rPr lang="en-US" sz="1400">
                <a:solidFill>
                  <a:srgbClr val="7030A0"/>
                </a:solidFill>
                <a:latin typeface="Arial" panose="020B0604020202020204" pitchFamily="34" charset="0"/>
                <a:ea typeface="Times New Roman" panose="02020603050405020304" pitchFamily="18" charset="0"/>
              </a:rPr>
              <a:t>A</a:t>
            </a:r>
            <a:r>
              <a:rPr lang="en-US" sz="1400">
                <a:solidFill>
                  <a:srgbClr val="212121"/>
                </a:solidFill>
                <a:latin typeface="Arial" panose="020B0604020202020204" pitchFamily="34" charset="0"/>
                <a:ea typeface="Times New Roman" panose="02020603050405020304" pitchFamily="18" charset="0"/>
              </a:rPr>
              <a:t>ppraisal </a:t>
            </a:r>
            <a:r>
              <a:rPr lang="en-US" sz="1400">
                <a:solidFill>
                  <a:srgbClr val="7030A0"/>
                </a:solidFill>
                <a:latin typeface="Arial" panose="020B0604020202020204" pitchFamily="34" charset="0"/>
                <a:ea typeface="Times New Roman" panose="02020603050405020304" pitchFamily="18" charset="0"/>
              </a:rPr>
              <a:t>as described in section 10170.6(d) and</a:t>
            </a:r>
            <a:r>
              <a:rPr lang="en-US" sz="1400">
                <a:solidFill>
                  <a:srgbClr val="212121"/>
                </a:solidFill>
                <a:latin typeface="Arial" panose="020B0604020202020204" pitchFamily="34" charset="0"/>
                <a:ea typeface="Times New Roman" panose="02020603050405020304" pitchFamily="18" charset="0"/>
              </a:rPr>
              <a:t> paid for by the Applicant.</a:t>
            </a:r>
          </a:p>
          <a:p>
            <a:pPr marL="1143000" marR="0" indent="-228600">
              <a:lnSpc>
                <a:spcPts val="1350"/>
              </a:lnSpc>
              <a:spcBef>
                <a:spcPts val="0"/>
              </a:spcBef>
              <a:spcAft>
                <a:spcPts val="0"/>
              </a:spcAft>
            </a:pPr>
            <a:endParaRPr lang="en-US" sz="1050">
              <a:solidFill>
                <a:srgbClr val="212121"/>
              </a:solidFill>
              <a:latin typeface="Arial" panose="020B0604020202020204" pitchFamily="34" charset="0"/>
              <a:ea typeface="Times New Roman" panose="02020603050405020304" pitchFamily="18" charset="0"/>
            </a:endParaRPr>
          </a:p>
          <a:p>
            <a:pPr marL="1444943" lvl="1" indent="-228600">
              <a:lnSpc>
                <a:spcPts val="1350"/>
              </a:lnSpc>
              <a:spcBef>
                <a:spcPts val="0"/>
              </a:spcBef>
            </a:pPr>
            <a:r>
              <a:rPr lang="en-US" sz="1200">
                <a:solidFill>
                  <a:srgbClr val="7030A0"/>
                </a:solidFill>
                <a:latin typeface="Arial" panose="020B0604020202020204" pitchFamily="34" charset="0"/>
                <a:ea typeface="Times New Roman" panose="02020603050405020304" pitchFamily="18" charset="0"/>
              </a:rPr>
              <a:t>(</a:t>
            </a:r>
            <a:r>
              <a:rPr lang="en-US" sz="1200" b="1" err="1">
                <a:solidFill>
                  <a:srgbClr val="7030A0"/>
                </a:solidFill>
                <a:latin typeface="Arial" panose="020B0604020202020204" pitchFamily="34" charset="0"/>
                <a:ea typeface="Times New Roman" panose="02020603050405020304" pitchFamily="18" charset="0"/>
              </a:rPr>
              <a:t>i</a:t>
            </a:r>
            <a:r>
              <a:rPr lang="en-US" sz="1200">
                <a:solidFill>
                  <a:srgbClr val="7030A0"/>
                </a:solidFill>
                <a:latin typeface="Arial" panose="020B0604020202020204" pitchFamily="34" charset="0"/>
                <a:ea typeface="Times New Roman" panose="02020603050405020304" pitchFamily="18" charset="0"/>
              </a:rPr>
              <a:t>) If the Independent Appraisal finds the rent and lease costs above the Fair Market Rent, the costs will be based on Fair Market Rent as determined by the Independent Appraisal.</a:t>
            </a:r>
            <a:endParaRPr lang="en-US" sz="850">
              <a:solidFill>
                <a:srgbClr val="212121"/>
              </a:solidFill>
              <a:latin typeface="Arial" panose="020B0604020202020204" pitchFamily="34" charset="0"/>
              <a:ea typeface="Times New Roman" panose="02020603050405020304" pitchFamily="18" charset="0"/>
            </a:endParaRPr>
          </a:p>
          <a:p>
            <a:endParaRPr lang="en-US"/>
          </a:p>
        </p:txBody>
      </p:sp>
      <p:sp>
        <p:nvSpPr>
          <p:cNvPr id="4" name="Slide Number Placeholder 3"/>
          <p:cNvSpPr>
            <a:spLocks noGrp="1"/>
          </p:cNvSpPr>
          <p:nvPr>
            <p:ph type="sldNum" sz="quarter" idx="10"/>
          </p:nvPr>
        </p:nvSpPr>
        <p:spPr/>
        <p:txBody>
          <a:bodyPr/>
          <a:lstStyle/>
          <a:p>
            <a:fld id="{2C94BB3E-E5E6-40AF-A8E6-2A1DDD8B6204}" type="slidenum">
              <a:rPr lang="en-US" smtClean="0"/>
              <a:t>15</a:t>
            </a:fld>
            <a:endParaRPr lang="en-US"/>
          </a:p>
        </p:txBody>
      </p:sp>
    </p:spTree>
    <p:extLst>
      <p:ext uri="{BB962C8B-B14F-4D97-AF65-F5344CB8AC3E}">
        <p14:creationId xmlns:p14="http://schemas.microsoft.com/office/powerpoint/2010/main" val="3561928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Section 10170.2(s)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i="1">
                <a:effectLst/>
                <a:latin typeface="Calibri" panose="020F0502020204030204" pitchFamily="34" charset="0"/>
                <a:ea typeface="Calibri" panose="020F0502020204030204" pitchFamily="34" charset="0"/>
                <a:cs typeface="Calibri" panose="020F0502020204030204" pitchFamily="34" charset="0"/>
              </a:rPr>
              <a:t>“New Facility Agreement” shall mean either </a:t>
            </a:r>
          </a:p>
          <a:p>
            <a:pPr marL="457200" marR="0">
              <a:lnSpc>
                <a:spcPct val="107000"/>
              </a:lnSpc>
              <a:spcBef>
                <a:spcPts val="0"/>
              </a:spcBef>
              <a:spcAft>
                <a:spcPts val="0"/>
              </a:spcAft>
            </a:pPr>
            <a:r>
              <a:rPr lang="en-US" sz="1800" i="1">
                <a:effectLst/>
                <a:latin typeface="Calibri" panose="020F0502020204030204" pitchFamily="34" charset="0"/>
                <a:ea typeface="Calibri" panose="020F0502020204030204" pitchFamily="34" charset="0"/>
                <a:cs typeface="Calibri" panose="020F0502020204030204" pitchFamily="34" charset="0"/>
              </a:rPr>
              <a:t>1) a rental or lease agreement for a facility not previously occupied by the charter school; </a:t>
            </a:r>
          </a:p>
          <a:p>
            <a:pPr marL="457200" marR="0">
              <a:lnSpc>
                <a:spcPct val="107000"/>
              </a:lnSpc>
              <a:spcBef>
                <a:spcPts val="0"/>
              </a:spcBef>
              <a:spcAft>
                <a:spcPts val="0"/>
              </a:spcAft>
            </a:pPr>
            <a:r>
              <a:rPr lang="en-US" sz="1800" i="1">
                <a:effectLst/>
                <a:latin typeface="Calibri" panose="020F0502020204030204" pitchFamily="34" charset="0"/>
                <a:ea typeface="Calibri" panose="020F0502020204030204" pitchFamily="34" charset="0"/>
                <a:cs typeface="Calibri" panose="020F0502020204030204" pitchFamily="34" charset="0"/>
              </a:rPr>
              <a:t>2) a rental or lease agreement that includes additional square footage not included in the previous year’s agreement; or </a:t>
            </a:r>
          </a:p>
          <a:p>
            <a:pPr marL="457200" marR="0">
              <a:lnSpc>
                <a:spcPct val="107000"/>
              </a:lnSpc>
              <a:spcBef>
                <a:spcPts val="0"/>
              </a:spcBef>
              <a:spcAft>
                <a:spcPts val="0"/>
              </a:spcAft>
            </a:pPr>
            <a:r>
              <a:rPr lang="en-US" sz="1800" i="1">
                <a:effectLst/>
                <a:latin typeface="Calibri" panose="020F0502020204030204" pitchFamily="34" charset="0"/>
                <a:ea typeface="Calibri" panose="020F0502020204030204" pitchFamily="34" charset="0"/>
                <a:cs typeface="Calibri" panose="020F0502020204030204" pitchFamily="34" charset="0"/>
              </a:rPr>
              <a:t>3) a new agreement for existing facilities or square footage when the existing lease is up for renewal or expires.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a:p>
            <a:pPr marL="301943" marR="0" lvl="1" indent="0">
              <a:lnSpc>
                <a:spcPct val="100000"/>
              </a:lnSpc>
              <a:spcBef>
                <a:spcPts val="0"/>
              </a:spcBef>
              <a:buNone/>
            </a:pPr>
            <a:r>
              <a:rPr lang="en-US" sz="1600">
                <a:cs typeface="Arial" panose="020B0604020202020204" pitchFamily="34" charset="0"/>
              </a:rPr>
              <a:t>California Bureau of Real Estate Appraisers certified Appraisers:</a:t>
            </a:r>
          </a:p>
          <a:p>
            <a:pPr marL="301943" marR="0" lvl="1" indent="0">
              <a:lnSpc>
                <a:spcPct val="100000"/>
              </a:lnSpc>
              <a:spcBef>
                <a:spcPts val="0"/>
              </a:spcBef>
              <a:buNone/>
            </a:pPr>
            <a:r>
              <a:rPr lang="en-US" sz="1600">
                <a:cs typeface="Arial" panose="020B0604020202020204" pitchFamily="34" charset="0"/>
                <a:hlinkClick r:id="rId3"/>
              </a:rPr>
              <a:t>https://www2.brea.ca.gov/breasearch/faces/party/search.xhtml</a:t>
            </a:r>
            <a:endParaRPr lang="en-US" sz="1600">
              <a:cs typeface="Arial" panose="020B0604020202020204" pitchFamily="34" charset="0"/>
            </a:endParaRPr>
          </a:p>
          <a:p>
            <a:pPr marL="301943" marR="0" lvl="1" indent="0">
              <a:lnSpc>
                <a:spcPct val="100000"/>
              </a:lnSpc>
              <a:spcBef>
                <a:spcPts val="0"/>
              </a:spcBef>
              <a:buNone/>
            </a:pPr>
            <a:endParaRPr lang="en-US" sz="1600">
              <a:cs typeface="Arial" panose="020B0604020202020204" pitchFamily="34" charset="0"/>
            </a:endParaRPr>
          </a:p>
          <a:p>
            <a:pPr marL="301943" lvl="1" indent="0">
              <a:lnSpc>
                <a:spcPct val="100000"/>
              </a:lnSpc>
              <a:spcBef>
                <a:spcPts val="0"/>
              </a:spcBef>
              <a:buNone/>
            </a:pPr>
            <a:r>
              <a:rPr lang="en-US" sz="1600">
                <a:cs typeface="Arial" panose="020B0604020202020204" pitchFamily="34" charset="0"/>
              </a:rPr>
              <a:t>Select License Level ‘AG’ </a:t>
            </a:r>
          </a:p>
          <a:p>
            <a:pPr marL="301943" lvl="1" indent="0">
              <a:lnSpc>
                <a:spcPct val="100000"/>
              </a:lnSpc>
              <a:spcBef>
                <a:spcPts val="0"/>
              </a:spcBef>
              <a:buNone/>
            </a:pPr>
            <a:endParaRPr lang="en-US" sz="1600">
              <a:cs typeface="Arial" panose="020B0604020202020204" pitchFamily="34" charset="0"/>
            </a:endParaRPr>
          </a:p>
          <a:p>
            <a:pPr marL="301943" marR="0" lvl="1" indent="0">
              <a:lnSpc>
                <a:spcPct val="100000"/>
              </a:lnSpc>
              <a:spcBef>
                <a:spcPts val="0"/>
              </a:spcBef>
              <a:buNone/>
            </a:pPr>
            <a:r>
              <a:rPr lang="en-US" sz="1600">
                <a:cs typeface="Arial" panose="020B0604020202020204" pitchFamily="34" charset="0"/>
              </a:rPr>
              <a:t>AG = Certified General License</a:t>
            </a:r>
          </a:p>
          <a:p>
            <a:endParaRPr lang="en-US"/>
          </a:p>
        </p:txBody>
      </p:sp>
      <p:sp>
        <p:nvSpPr>
          <p:cNvPr id="4" name="Slide Number Placeholder 3"/>
          <p:cNvSpPr>
            <a:spLocks noGrp="1"/>
          </p:cNvSpPr>
          <p:nvPr>
            <p:ph type="sldNum" sz="quarter" idx="5"/>
          </p:nvPr>
        </p:nvSpPr>
        <p:spPr/>
        <p:txBody>
          <a:bodyPr/>
          <a:lstStyle/>
          <a:p>
            <a:fld id="{2C94BB3E-E5E6-40AF-A8E6-2A1DDD8B6204}" type="slidenum">
              <a:rPr lang="en-US" smtClean="0"/>
              <a:t>16</a:t>
            </a:fld>
            <a:endParaRPr lang="en-US"/>
          </a:p>
        </p:txBody>
      </p:sp>
    </p:spTree>
    <p:extLst>
      <p:ext uri="{BB962C8B-B14F-4D97-AF65-F5344CB8AC3E}">
        <p14:creationId xmlns:p14="http://schemas.microsoft.com/office/powerpoint/2010/main" val="4154282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11509213" y="6276947"/>
            <a:ext cx="454187" cy="352453"/>
          </a:xfrm>
        </p:spPr>
        <p:txBody>
          <a:bodyPr/>
          <a:lstStyle>
            <a:lvl1pPr algn="ctr">
              <a:defRPr/>
            </a:lvl1pPr>
          </a:lstStyle>
          <a:p>
            <a:fld id="{7CF8A631-22FD-4FDA-BAAE-8A8C81E2BC41}" type="slidenum">
              <a:rPr lang="en-US" smtClean="0"/>
              <a:pPr/>
              <a:t>‹#›</a:t>
            </a:fld>
            <a:endParaRPr lang="en-US"/>
          </a:p>
        </p:txBody>
      </p:sp>
    </p:spTree>
    <p:extLst>
      <p:ext uri="{BB962C8B-B14F-4D97-AF65-F5344CB8AC3E}">
        <p14:creationId xmlns:p14="http://schemas.microsoft.com/office/powerpoint/2010/main" val="1192720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29970" y="229395"/>
            <a:ext cx="10430510" cy="839195"/>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a:extLst>
              <a:ext uri="{FF2B5EF4-FFF2-40B4-BE49-F238E27FC236}">
                <a16:creationId xmlns:a16="http://schemas.microsoft.com/office/drawing/2014/main" id="{0D9D0D5A-8759-6041-88F6-CA4851272A1F}"/>
              </a:ext>
            </a:extLst>
          </p:cNvPr>
          <p:cNvCxnSpPr>
            <a:cxnSpLocks/>
          </p:cNvCxnSpPr>
          <p:nvPr/>
        </p:nvCxnSpPr>
        <p:spPr>
          <a:xfrm>
            <a:off x="990600" y="12192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172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810720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67590" name="Rectangle 6">
            <a:extLst>
              <a:ext uri="{FF2B5EF4-FFF2-40B4-BE49-F238E27FC236}">
                <a16:creationId xmlns:a16="http://schemas.microsoft.com/office/drawing/2014/main" id="{058FBB5D-277B-4C43-B52E-954E70E50310}"/>
              </a:ext>
            </a:extLst>
          </p:cNvPr>
          <p:cNvSpPr>
            <a:spLocks noGrp="1" noChangeArrowheads="1"/>
          </p:cNvSpPr>
          <p:nvPr>
            <p:ph type="ctrTitle"/>
          </p:nvPr>
        </p:nvSpPr>
        <p:spPr>
          <a:xfrm>
            <a:off x="1968755" y="937389"/>
            <a:ext cx="9652000" cy="1444625"/>
          </a:xfrm>
        </p:spPr>
        <p:txBody>
          <a:bodyPr/>
          <a:lstStyle>
            <a:lvl1pPr>
              <a:defRPr sz="4000"/>
            </a:lvl1pPr>
          </a:lstStyle>
          <a:p>
            <a:pPr lvl="0"/>
            <a:r>
              <a:rPr lang="en-US" altLang="en-US" noProof="0"/>
              <a:t>Click to edit Master title style</a:t>
            </a:r>
          </a:p>
        </p:txBody>
      </p:sp>
      <p:sp>
        <p:nvSpPr>
          <p:cNvPr id="67591" name="Rectangle 7">
            <a:extLst>
              <a:ext uri="{FF2B5EF4-FFF2-40B4-BE49-F238E27FC236}">
                <a16:creationId xmlns:a16="http://schemas.microsoft.com/office/drawing/2014/main" id="{ED65CC7E-4443-7345-B658-DCB138AABE1A}"/>
              </a:ext>
            </a:extLst>
          </p:cNvPr>
          <p:cNvSpPr>
            <a:spLocks noGrp="1" noChangeArrowheads="1"/>
          </p:cNvSpPr>
          <p:nvPr>
            <p:ph type="subTitle" idx="1"/>
          </p:nvPr>
        </p:nvSpPr>
        <p:spPr>
          <a:xfrm>
            <a:off x="1924051" y="3427413"/>
            <a:ext cx="9652000" cy="1752600"/>
          </a:xfrm>
        </p:spPr>
        <p:txBody>
          <a:bodyPr/>
          <a:lstStyle>
            <a:lvl1pPr marL="0" indent="0">
              <a:buFont typeface="Wingdings" pitchFamily="2" charset="2"/>
              <a:buNone/>
              <a:defRPr/>
            </a:lvl1pPr>
          </a:lstStyle>
          <a:p>
            <a:pPr lvl="0"/>
            <a:r>
              <a:rPr lang="en-US" altLang="en-US" noProof="0"/>
              <a:t>Click to edit Master subtitle style</a:t>
            </a:r>
          </a:p>
        </p:txBody>
      </p:sp>
      <p:sp>
        <p:nvSpPr>
          <p:cNvPr id="67592" name="Rectangle 8">
            <a:extLst>
              <a:ext uri="{FF2B5EF4-FFF2-40B4-BE49-F238E27FC236}">
                <a16:creationId xmlns:a16="http://schemas.microsoft.com/office/drawing/2014/main" id="{12CDF392-9BBB-004D-8522-59521C5D53EA}"/>
              </a:ext>
            </a:extLst>
          </p:cNvPr>
          <p:cNvSpPr>
            <a:spLocks noGrp="1" noChangeArrowheads="1"/>
          </p:cNvSpPr>
          <p:nvPr>
            <p:ph type="dt" sz="half" idx="2"/>
          </p:nvPr>
        </p:nvSpPr>
        <p:spPr>
          <a:xfrm>
            <a:off x="609600" y="6248400"/>
            <a:ext cx="2844800" cy="457200"/>
          </a:xfrm>
          <a:prstGeom prst="rect">
            <a:avLst/>
          </a:prstGeom>
        </p:spPr>
        <p:txBody>
          <a:bodyPr/>
          <a:lstStyle>
            <a:lvl1pPr>
              <a:defRPr/>
            </a:lvl1pPr>
          </a:lstStyle>
          <a:p>
            <a:endParaRPr lang="en-US"/>
          </a:p>
        </p:txBody>
      </p:sp>
      <p:sp>
        <p:nvSpPr>
          <p:cNvPr id="67593" name="Rectangle 9">
            <a:extLst>
              <a:ext uri="{FF2B5EF4-FFF2-40B4-BE49-F238E27FC236}">
                <a16:creationId xmlns:a16="http://schemas.microsoft.com/office/drawing/2014/main" id="{2DD60269-DE27-C047-8A85-D491273C3952}"/>
              </a:ext>
            </a:extLst>
          </p:cNvPr>
          <p:cNvSpPr>
            <a:spLocks noGrp="1" noChangeArrowheads="1"/>
          </p:cNvSpPr>
          <p:nvPr>
            <p:ph type="ftr" sz="quarter" idx="3"/>
          </p:nvPr>
        </p:nvSpPr>
        <p:spPr>
          <a:xfrm>
            <a:off x="4165600" y="6248400"/>
            <a:ext cx="3860800" cy="457200"/>
          </a:xfrm>
          <a:prstGeom prst="rect">
            <a:avLst/>
          </a:prstGeom>
        </p:spPr>
        <p:txBody>
          <a:bodyPr/>
          <a:lstStyle>
            <a:lvl1pPr>
              <a:defRPr/>
            </a:lvl1pPr>
          </a:lstStyle>
          <a:p>
            <a:endParaRPr lang="en-US"/>
          </a:p>
        </p:txBody>
      </p:sp>
      <p:sp>
        <p:nvSpPr>
          <p:cNvPr id="67594" name="Rectangle 10">
            <a:extLst>
              <a:ext uri="{FF2B5EF4-FFF2-40B4-BE49-F238E27FC236}">
                <a16:creationId xmlns:a16="http://schemas.microsoft.com/office/drawing/2014/main" id="{7542995B-EF8F-4D48-AE20-02D709D88FDD}"/>
              </a:ext>
            </a:extLst>
          </p:cNvPr>
          <p:cNvSpPr>
            <a:spLocks noGrp="1" noChangeArrowheads="1"/>
          </p:cNvSpPr>
          <p:nvPr>
            <p:ph type="sldNum" sz="quarter" idx="4"/>
          </p:nvPr>
        </p:nvSpPr>
        <p:spPr>
          <a:xfrm>
            <a:off x="8737600" y="6248400"/>
            <a:ext cx="2844800" cy="457200"/>
          </a:xfrm>
          <a:prstGeom prst="rect">
            <a:avLst/>
          </a:prstGeom>
        </p:spPr>
        <p:txBody>
          <a:bodyPr/>
          <a:lstStyle>
            <a:lvl1pPr>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962130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1509213" y="6276947"/>
            <a:ext cx="454187" cy="352453"/>
          </a:xfrm>
        </p:spPr>
        <p:txBody>
          <a:bodyPr/>
          <a:lstStyle>
            <a:lvl1pPr algn="ctr">
              <a:defRPr/>
            </a:lvl1pPr>
          </a:lstStyle>
          <a:p>
            <a:fld id="{4FAB73BC-B049-4115-A692-8D63A059BFB8}" type="slidenum">
              <a:rPr lang="en-US" smtClean="0"/>
              <a:t>‹#›</a:t>
            </a:fld>
            <a:endParaRPr lang="en-US"/>
          </a:p>
        </p:txBody>
      </p:sp>
    </p:spTree>
    <p:extLst>
      <p:ext uri="{BB962C8B-B14F-4D97-AF65-F5344CB8AC3E}">
        <p14:creationId xmlns:p14="http://schemas.microsoft.com/office/powerpoint/2010/main" val="4117792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65125"/>
            <a:ext cx="10515600" cy="777875"/>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629637A9-119A-49DA-BD12-AAC58B377D80}" type="slidenum">
              <a:rPr lang="en-US" smtClean="0"/>
              <a:t>‹#›</a:t>
            </a:fld>
            <a:endParaRPr lang="en-US"/>
          </a:p>
        </p:txBody>
      </p:sp>
      <p:cxnSp>
        <p:nvCxnSpPr>
          <p:cNvPr id="8" name="Straight Connector 7">
            <a:extLst>
              <a:ext uri="{FF2B5EF4-FFF2-40B4-BE49-F238E27FC236}">
                <a16:creationId xmlns:a16="http://schemas.microsoft.com/office/drawing/2014/main" id="{BC517716-AB5A-3943-9487-B529672A1671}"/>
              </a:ext>
            </a:extLst>
          </p:cNvPr>
          <p:cNvCxnSpPr>
            <a:cxnSpLocks/>
          </p:cNvCxnSpPr>
          <p:nvPr/>
        </p:nvCxnSpPr>
        <p:spPr>
          <a:xfrm>
            <a:off x="990600" y="12954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7" name="Straight Connector 6">
            <a:extLst>
              <a:ext uri="{FF2B5EF4-FFF2-40B4-BE49-F238E27FC236}">
                <a16:creationId xmlns:a16="http://schemas.microsoft.com/office/drawing/2014/main" id="{5E85732E-9FEA-244C-91AE-360A174D7D91}"/>
              </a:ext>
            </a:extLst>
          </p:cNvPr>
          <p:cNvCxnSpPr>
            <a:cxnSpLocks/>
          </p:cNvCxnSpPr>
          <p:nvPr/>
        </p:nvCxnSpPr>
        <p:spPr>
          <a:xfrm>
            <a:off x="838200" y="4589463"/>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204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9" name="Straight Connector 8">
            <a:extLst>
              <a:ext uri="{FF2B5EF4-FFF2-40B4-BE49-F238E27FC236}">
                <a16:creationId xmlns:a16="http://schemas.microsoft.com/office/drawing/2014/main" id="{7D24C282-D1E7-5349-8FA8-172319AF5E2C}"/>
              </a:ext>
            </a:extLst>
          </p:cNvPr>
          <p:cNvCxnSpPr>
            <a:cxnSpLocks/>
          </p:cNvCxnSpPr>
          <p:nvPr/>
        </p:nvCxnSpPr>
        <p:spPr>
          <a:xfrm>
            <a:off x="1029970" y="12192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3320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01675"/>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11" name="Straight Connector 10">
            <a:extLst>
              <a:ext uri="{FF2B5EF4-FFF2-40B4-BE49-F238E27FC236}">
                <a16:creationId xmlns:a16="http://schemas.microsoft.com/office/drawing/2014/main" id="{FE271C55-135C-994B-9DFE-F2D89B5EEE36}"/>
              </a:ext>
            </a:extLst>
          </p:cNvPr>
          <p:cNvCxnSpPr>
            <a:cxnSpLocks/>
          </p:cNvCxnSpPr>
          <p:nvPr/>
        </p:nvCxnSpPr>
        <p:spPr>
          <a:xfrm>
            <a:off x="839788" y="12192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603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9970" y="229395"/>
            <a:ext cx="10552430" cy="839195"/>
          </a:xfrm>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7" name="Straight Connector 6">
            <a:extLst>
              <a:ext uri="{FF2B5EF4-FFF2-40B4-BE49-F238E27FC236}">
                <a16:creationId xmlns:a16="http://schemas.microsoft.com/office/drawing/2014/main" id="{326178C1-F4C8-D64D-87D5-379CF4025F19}"/>
              </a:ext>
            </a:extLst>
          </p:cNvPr>
          <p:cNvCxnSpPr>
            <a:cxnSpLocks/>
          </p:cNvCxnSpPr>
          <p:nvPr/>
        </p:nvCxnSpPr>
        <p:spPr>
          <a:xfrm>
            <a:off x="1029970" y="12954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815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70661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65125"/>
            <a:ext cx="10515600" cy="777875"/>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629637A9-119A-49DA-BD12-AAC58B377D80}" type="slidenum">
              <a:rPr lang="en-US" smtClean="0"/>
              <a:t>‹#›</a:t>
            </a:fld>
            <a:endParaRPr lang="en-US"/>
          </a:p>
        </p:txBody>
      </p:sp>
      <p:cxnSp>
        <p:nvCxnSpPr>
          <p:cNvPr id="8" name="Straight Connector 7">
            <a:extLst>
              <a:ext uri="{FF2B5EF4-FFF2-40B4-BE49-F238E27FC236}">
                <a16:creationId xmlns:a16="http://schemas.microsoft.com/office/drawing/2014/main" id="{BC517716-AB5A-3943-9487-B529672A1671}"/>
              </a:ext>
            </a:extLst>
          </p:cNvPr>
          <p:cNvCxnSpPr>
            <a:cxnSpLocks/>
          </p:cNvCxnSpPr>
          <p:nvPr/>
        </p:nvCxnSpPr>
        <p:spPr>
          <a:xfrm>
            <a:off x="990600" y="12954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94498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563"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44563"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cxnSp>
        <p:nvCxnSpPr>
          <p:cNvPr id="8" name="Straight Connector 7">
            <a:extLst>
              <a:ext uri="{FF2B5EF4-FFF2-40B4-BE49-F238E27FC236}">
                <a16:creationId xmlns:a16="http://schemas.microsoft.com/office/drawing/2014/main" id="{EDA1A508-54F0-0D43-BD30-BFB501444EBB}"/>
              </a:ext>
            </a:extLst>
          </p:cNvPr>
          <p:cNvCxnSpPr>
            <a:cxnSpLocks/>
          </p:cNvCxnSpPr>
          <p:nvPr/>
        </p:nvCxnSpPr>
        <p:spPr>
          <a:xfrm>
            <a:off x="914400" y="2057400"/>
            <a:ext cx="39624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504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21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921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a:extLst>
              <a:ext uri="{FF2B5EF4-FFF2-40B4-BE49-F238E27FC236}">
                <a16:creationId xmlns:a16="http://schemas.microsoft.com/office/drawing/2014/main" id="{CA367D09-E7A2-584D-B1AC-E372CD8DC6FC}"/>
              </a:ext>
            </a:extLst>
          </p:cNvPr>
          <p:cNvCxnSpPr>
            <a:cxnSpLocks/>
          </p:cNvCxnSpPr>
          <p:nvPr/>
        </p:nvCxnSpPr>
        <p:spPr>
          <a:xfrm>
            <a:off x="990600" y="2057400"/>
            <a:ext cx="3933825"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571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29970" y="229395"/>
            <a:ext cx="10430510" cy="839195"/>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a:extLst>
              <a:ext uri="{FF2B5EF4-FFF2-40B4-BE49-F238E27FC236}">
                <a16:creationId xmlns:a16="http://schemas.microsoft.com/office/drawing/2014/main" id="{0D9D0D5A-8759-6041-88F6-CA4851272A1F}"/>
              </a:ext>
            </a:extLst>
          </p:cNvPr>
          <p:cNvCxnSpPr>
            <a:cxnSpLocks/>
          </p:cNvCxnSpPr>
          <p:nvPr/>
        </p:nvCxnSpPr>
        <p:spPr>
          <a:xfrm>
            <a:off x="990600" y="12192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046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070676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67590" name="Rectangle 6">
            <a:extLst>
              <a:ext uri="{FF2B5EF4-FFF2-40B4-BE49-F238E27FC236}">
                <a16:creationId xmlns:a16="http://schemas.microsoft.com/office/drawing/2014/main" id="{058FBB5D-277B-4C43-B52E-954E70E50310}"/>
              </a:ext>
            </a:extLst>
          </p:cNvPr>
          <p:cNvSpPr>
            <a:spLocks noGrp="1" noChangeArrowheads="1"/>
          </p:cNvSpPr>
          <p:nvPr>
            <p:ph type="ctrTitle"/>
          </p:nvPr>
        </p:nvSpPr>
        <p:spPr>
          <a:xfrm>
            <a:off x="1968755" y="937389"/>
            <a:ext cx="9652000" cy="1444625"/>
          </a:xfrm>
        </p:spPr>
        <p:txBody>
          <a:bodyPr/>
          <a:lstStyle>
            <a:lvl1pPr>
              <a:defRPr sz="4000"/>
            </a:lvl1pPr>
          </a:lstStyle>
          <a:p>
            <a:pPr lvl="0"/>
            <a:r>
              <a:rPr lang="en-US" altLang="en-US" noProof="0"/>
              <a:t>Click to edit Master title style</a:t>
            </a:r>
          </a:p>
        </p:txBody>
      </p:sp>
      <p:sp>
        <p:nvSpPr>
          <p:cNvPr id="67591" name="Rectangle 7">
            <a:extLst>
              <a:ext uri="{FF2B5EF4-FFF2-40B4-BE49-F238E27FC236}">
                <a16:creationId xmlns:a16="http://schemas.microsoft.com/office/drawing/2014/main" id="{ED65CC7E-4443-7345-B658-DCB138AABE1A}"/>
              </a:ext>
            </a:extLst>
          </p:cNvPr>
          <p:cNvSpPr>
            <a:spLocks noGrp="1" noChangeArrowheads="1"/>
          </p:cNvSpPr>
          <p:nvPr>
            <p:ph type="subTitle" idx="1"/>
          </p:nvPr>
        </p:nvSpPr>
        <p:spPr>
          <a:xfrm>
            <a:off x="1924051" y="3427413"/>
            <a:ext cx="9652000" cy="1752600"/>
          </a:xfrm>
        </p:spPr>
        <p:txBody>
          <a:bodyPr/>
          <a:lstStyle>
            <a:lvl1pPr marL="0" indent="0">
              <a:buFont typeface="Wingdings" pitchFamily="2" charset="2"/>
              <a:buNone/>
              <a:defRPr/>
            </a:lvl1pPr>
          </a:lstStyle>
          <a:p>
            <a:pPr lvl="0"/>
            <a:r>
              <a:rPr lang="en-US" altLang="en-US" noProof="0"/>
              <a:t>Click to edit Master subtitle style</a:t>
            </a:r>
          </a:p>
        </p:txBody>
      </p:sp>
      <p:sp>
        <p:nvSpPr>
          <p:cNvPr id="67592" name="Rectangle 8">
            <a:extLst>
              <a:ext uri="{FF2B5EF4-FFF2-40B4-BE49-F238E27FC236}">
                <a16:creationId xmlns:a16="http://schemas.microsoft.com/office/drawing/2014/main" id="{12CDF392-9BBB-004D-8522-59521C5D53EA}"/>
              </a:ext>
            </a:extLst>
          </p:cNvPr>
          <p:cNvSpPr>
            <a:spLocks noGrp="1" noChangeArrowheads="1"/>
          </p:cNvSpPr>
          <p:nvPr>
            <p:ph type="dt" sz="half" idx="2"/>
          </p:nvPr>
        </p:nvSpPr>
        <p:spPr>
          <a:xfrm>
            <a:off x="609600" y="6248400"/>
            <a:ext cx="2844800" cy="457200"/>
          </a:xfrm>
          <a:prstGeom prst="rect">
            <a:avLst/>
          </a:prstGeom>
        </p:spPr>
        <p:txBody>
          <a:bodyPr/>
          <a:lstStyle>
            <a:lvl1pPr>
              <a:defRPr/>
            </a:lvl1pPr>
          </a:lstStyle>
          <a:p>
            <a:endParaRPr lang="en-US"/>
          </a:p>
        </p:txBody>
      </p:sp>
      <p:sp>
        <p:nvSpPr>
          <p:cNvPr id="67593" name="Rectangle 9">
            <a:extLst>
              <a:ext uri="{FF2B5EF4-FFF2-40B4-BE49-F238E27FC236}">
                <a16:creationId xmlns:a16="http://schemas.microsoft.com/office/drawing/2014/main" id="{2DD60269-DE27-C047-8A85-D491273C3952}"/>
              </a:ext>
            </a:extLst>
          </p:cNvPr>
          <p:cNvSpPr>
            <a:spLocks noGrp="1" noChangeArrowheads="1"/>
          </p:cNvSpPr>
          <p:nvPr>
            <p:ph type="ftr" sz="quarter" idx="3"/>
          </p:nvPr>
        </p:nvSpPr>
        <p:spPr>
          <a:xfrm>
            <a:off x="4165600" y="6248400"/>
            <a:ext cx="3860800" cy="457200"/>
          </a:xfrm>
          <a:prstGeom prst="rect">
            <a:avLst/>
          </a:prstGeom>
        </p:spPr>
        <p:txBody>
          <a:bodyPr/>
          <a:lstStyle>
            <a:lvl1pPr>
              <a:defRPr/>
            </a:lvl1pPr>
          </a:lstStyle>
          <a:p>
            <a:endParaRPr lang="en-US"/>
          </a:p>
        </p:txBody>
      </p:sp>
      <p:sp>
        <p:nvSpPr>
          <p:cNvPr id="67594" name="Rectangle 10">
            <a:extLst>
              <a:ext uri="{FF2B5EF4-FFF2-40B4-BE49-F238E27FC236}">
                <a16:creationId xmlns:a16="http://schemas.microsoft.com/office/drawing/2014/main" id="{7542995B-EF8F-4D48-AE20-02D709D88FDD}"/>
              </a:ext>
            </a:extLst>
          </p:cNvPr>
          <p:cNvSpPr>
            <a:spLocks noGrp="1" noChangeArrowheads="1"/>
          </p:cNvSpPr>
          <p:nvPr>
            <p:ph type="sldNum" sz="quarter" idx="4"/>
          </p:nvPr>
        </p:nvSpPr>
        <p:spPr>
          <a:xfrm>
            <a:off x="8737600" y="6248400"/>
            <a:ext cx="2844800" cy="457200"/>
          </a:xfrm>
          <a:prstGeom prst="rect">
            <a:avLst/>
          </a:prstGeom>
        </p:spPr>
        <p:txBody>
          <a:bodyPr/>
          <a:lstStyle>
            <a:lvl1pPr>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1806862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1509213" y="6276947"/>
            <a:ext cx="454187" cy="352453"/>
          </a:xfrm>
        </p:spPr>
        <p:txBody>
          <a:bodyPr/>
          <a:lstStyle>
            <a:lvl1pPr algn="ctr">
              <a:defRPr/>
            </a:lvl1pPr>
          </a:lstStyle>
          <a:p>
            <a:fld id="{4FAB73BC-B049-4115-A692-8D63A059BFB8}" type="slidenum">
              <a:rPr lang="en-US" smtClean="0"/>
              <a:t>‹#›</a:t>
            </a:fld>
            <a:endParaRPr lang="en-US"/>
          </a:p>
        </p:txBody>
      </p:sp>
    </p:spTree>
    <p:extLst>
      <p:ext uri="{BB962C8B-B14F-4D97-AF65-F5344CB8AC3E}">
        <p14:creationId xmlns:p14="http://schemas.microsoft.com/office/powerpoint/2010/main" val="34454124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365125"/>
            <a:ext cx="10515600" cy="777875"/>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629637A9-119A-49DA-BD12-AAC58B377D80}" type="slidenum">
              <a:rPr lang="en-US" smtClean="0"/>
              <a:t>‹#›</a:t>
            </a:fld>
            <a:endParaRPr lang="en-US" dirty="0"/>
          </a:p>
        </p:txBody>
      </p:sp>
      <p:cxnSp>
        <p:nvCxnSpPr>
          <p:cNvPr id="8" name="Straight Connector 7">
            <a:extLst>
              <a:ext uri="{FF2B5EF4-FFF2-40B4-BE49-F238E27FC236}">
                <a16:creationId xmlns:a16="http://schemas.microsoft.com/office/drawing/2014/main" id="{BC517716-AB5A-3943-9487-B529672A1671}"/>
              </a:ext>
            </a:extLst>
          </p:cNvPr>
          <p:cNvCxnSpPr>
            <a:cxnSpLocks/>
          </p:cNvCxnSpPr>
          <p:nvPr/>
        </p:nvCxnSpPr>
        <p:spPr>
          <a:xfrm>
            <a:off x="990600" y="12954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9D3FE6C2-BCA2-4E5D-B035-D2822C6659BA}"/>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14154804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7" name="Straight Connector 6">
            <a:extLst>
              <a:ext uri="{FF2B5EF4-FFF2-40B4-BE49-F238E27FC236}">
                <a16:creationId xmlns:a16="http://schemas.microsoft.com/office/drawing/2014/main" id="{5E85732E-9FEA-244C-91AE-360A174D7D91}"/>
              </a:ext>
            </a:extLst>
          </p:cNvPr>
          <p:cNvCxnSpPr>
            <a:cxnSpLocks/>
          </p:cNvCxnSpPr>
          <p:nvPr/>
        </p:nvCxnSpPr>
        <p:spPr>
          <a:xfrm>
            <a:off x="838200" y="4589463"/>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5A0F1B81-822F-4282-BAB0-3831F9F77703}"/>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32000175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9" name="Straight Connector 8">
            <a:extLst>
              <a:ext uri="{FF2B5EF4-FFF2-40B4-BE49-F238E27FC236}">
                <a16:creationId xmlns:a16="http://schemas.microsoft.com/office/drawing/2014/main" id="{7D24C282-D1E7-5349-8FA8-172319AF5E2C}"/>
              </a:ext>
            </a:extLst>
          </p:cNvPr>
          <p:cNvCxnSpPr>
            <a:cxnSpLocks/>
          </p:cNvCxnSpPr>
          <p:nvPr/>
        </p:nvCxnSpPr>
        <p:spPr>
          <a:xfrm>
            <a:off x="1029970" y="12192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4A713231-EAE6-4E47-9B90-7DC94F68F4D2}"/>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41430419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01675"/>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11" name="Straight Connector 10">
            <a:extLst>
              <a:ext uri="{FF2B5EF4-FFF2-40B4-BE49-F238E27FC236}">
                <a16:creationId xmlns:a16="http://schemas.microsoft.com/office/drawing/2014/main" id="{FE271C55-135C-994B-9DFE-F2D89B5EEE36}"/>
              </a:ext>
            </a:extLst>
          </p:cNvPr>
          <p:cNvCxnSpPr>
            <a:cxnSpLocks/>
          </p:cNvCxnSpPr>
          <p:nvPr/>
        </p:nvCxnSpPr>
        <p:spPr>
          <a:xfrm>
            <a:off x="839788" y="12192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BBCBFF47-ADAD-4F2E-BE25-D02EE09BBD6A}"/>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1977563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7" name="Straight Connector 6">
            <a:extLst>
              <a:ext uri="{FF2B5EF4-FFF2-40B4-BE49-F238E27FC236}">
                <a16:creationId xmlns:a16="http://schemas.microsoft.com/office/drawing/2014/main" id="{5E85732E-9FEA-244C-91AE-360A174D7D91}"/>
              </a:ext>
            </a:extLst>
          </p:cNvPr>
          <p:cNvCxnSpPr>
            <a:cxnSpLocks/>
          </p:cNvCxnSpPr>
          <p:nvPr/>
        </p:nvCxnSpPr>
        <p:spPr>
          <a:xfrm>
            <a:off x="838200" y="4589463"/>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14777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9970" y="229395"/>
            <a:ext cx="10552430" cy="839195"/>
          </a:xfrm>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7" name="Straight Connector 6">
            <a:extLst>
              <a:ext uri="{FF2B5EF4-FFF2-40B4-BE49-F238E27FC236}">
                <a16:creationId xmlns:a16="http://schemas.microsoft.com/office/drawing/2014/main" id="{326178C1-F4C8-D64D-87D5-379CF4025F19}"/>
              </a:ext>
            </a:extLst>
          </p:cNvPr>
          <p:cNvCxnSpPr>
            <a:cxnSpLocks/>
          </p:cNvCxnSpPr>
          <p:nvPr/>
        </p:nvCxnSpPr>
        <p:spPr>
          <a:xfrm>
            <a:off x="1029970" y="12954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1E11A724-4B34-44D2-9ABA-792321D0E39A}"/>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23609568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a:p>
        </p:txBody>
      </p:sp>
      <p:pic>
        <p:nvPicPr>
          <p:cNvPr id="5" name="Picture 4">
            <a:extLst>
              <a:ext uri="{FF2B5EF4-FFF2-40B4-BE49-F238E27FC236}">
                <a16:creationId xmlns:a16="http://schemas.microsoft.com/office/drawing/2014/main" id="{3EE1F30C-BF13-479E-9FD3-B6D99E0AD061}"/>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9441684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563"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44563"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cxnSp>
        <p:nvCxnSpPr>
          <p:cNvPr id="8" name="Straight Connector 7">
            <a:extLst>
              <a:ext uri="{FF2B5EF4-FFF2-40B4-BE49-F238E27FC236}">
                <a16:creationId xmlns:a16="http://schemas.microsoft.com/office/drawing/2014/main" id="{EDA1A508-54F0-0D43-BD30-BFB501444EBB}"/>
              </a:ext>
            </a:extLst>
          </p:cNvPr>
          <p:cNvCxnSpPr>
            <a:cxnSpLocks/>
          </p:cNvCxnSpPr>
          <p:nvPr/>
        </p:nvCxnSpPr>
        <p:spPr>
          <a:xfrm>
            <a:off x="914400" y="2057400"/>
            <a:ext cx="39624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C1078C3C-F284-48D0-A48D-EAE24B9A0E4F}"/>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32277346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21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921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a:extLst>
              <a:ext uri="{FF2B5EF4-FFF2-40B4-BE49-F238E27FC236}">
                <a16:creationId xmlns:a16="http://schemas.microsoft.com/office/drawing/2014/main" id="{CA367D09-E7A2-584D-B1AC-E372CD8DC6FC}"/>
              </a:ext>
            </a:extLst>
          </p:cNvPr>
          <p:cNvCxnSpPr>
            <a:cxnSpLocks/>
          </p:cNvCxnSpPr>
          <p:nvPr/>
        </p:nvCxnSpPr>
        <p:spPr>
          <a:xfrm>
            <a:off x="990600" y="2057400"/>
            <a:ext cx="3933825"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2612834-2492-4BFE-AFA6-D6068E1F8F91}"/>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24532650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29970" y="229395"/>
            <a:ext cx="10430510" cy="839195"/>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a:extLst>
              <a:ext uri="{FF2B5EF4-FFF2-40B4-BE49-F238E27FC236}">
                <a16:creationId xmlns:a16="http://schemas.microsoft.com/office/drawing/2014/main" id="{0D9D0D5A-8759-6041-88F6-CA4851272A1F}"/>
              </a:ext>
            </a:extLst>
          </p:cNvPr>
          <p:cNvCxnSpPr>
            <a:cxnSpLocks/>
          </p:cNvCxnSpPr>
          <p:nvPr/>
        </p:nvCxnSpPr>
        <p:spPr>
          <a:xfrm>
            <a:off x="990600" y="12192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1DFC0DFD-3A81-42FB-A1E6-A9D073742829}"/>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2207885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pic>
        <p:nvPicPr>
          <p:cNvPr id="7" name="Picture 6">
            <a:extLst>
              <a:ext uri="{FF2B5EF4-FFF2-40B4-BE49-F238E27FC236}">
                <a16:creationId xmlns:a16="http://schemas.microsoft.com/office/drawing/2014/main" id="{8FAA8132-E787-45AA-B7BD-09785B8F3AB2}"/>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22057138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67590" name="Rectangle 6">
            <a:extLst>
              <a:ext uri="{FF2B5EF4-FFF2-40B4-BE49-F238E27FC236}">
                <a16:creationId xmlns:a16="http://schemas.microsoft.com/office/drawing/2014/main" id="{058FBB5D-277B-4C43-B52E-954E70E50310}"/>
              </a:ext>
            </a:extLst>
          </p:cNvPr>
          <p:cNvSpPr>
            <a:spLocks noGrp="1" noChangeArrowheads="1"/>
          </p:cNvSpPr>
          <p:nvPr>
            <p:ph type="ctrTitle"/>
          </p:nvPr>
        </p:nvSpPr>
        <p:spPr>
          <a:xfrm>
            <a:off x="1968755" y="937389"/>
            <a:ext cx="9652000" cy="1444625"/>
          </a:xfrm>
        </p:spPr>
        <p:txBody>
          <a:bodyPr/>
          <a:lstStyle>
            <a:lvl1pPr>
              <a:defRPr sz="4000"/>
            </a:lvl1pPr>
          </a:lstStyle>
          <a:p>
            <a:pPr lvl="0"/>
            <a:r>
              <a:rPr lang="en-US" altLang="en-US" noProof="0"/>
              <a:t>Click to edit Master title style</a:t>
            </a:r>
          </a:p>
        </p:txBody>
      </p:sp>
      <p:sp>
        <p:nvSpPr>
          <p:cNvPr id="67591" name="Rectangle 7">
            <a:extLst>
              <a:ext uri="{FF2B5EF4-FFF2-40B4-BE49-F238E27FC236}">
                <a16:creationId xmlns:a16="http://schemas.microsoft.com/office/drawing/2014/main" id="{ED65CC7E-4443-7345-B658-DCB138AABE1A}"/>
              </a:ext>
            </a:extLst>
          </p:cNvPr>
          <p:cNvSpPr>
            <a:spLocks noGrp="1" noChangeArrowheads="1"/>
          </p:cNvSpPr>
          <p:nvPr>
            <p:ph type="subTitle" idx="1"/>
          </p:nvPr>
        </p:nvSpPr>
        <p:spPr>
          <a:xfrm>
            <a:off x="1924051" y="3427413"/>
            <a:ext cx="9652000" cy="1752600"/>
          </a:xfrm>
        </p:spPr>
        <p:txBody>
          <a:bodyPr/>
          <a:lstStyle>
            <a:lvl1pPr marL="0" indent="0">
              <a:buFont typeface="Wingdings" pitchFamily="2" charset="2"/>
              <a:buNone/>
              <a:defRPr/>
            </a:lvl1pPr>
          </a:lstStyle>
          <a:p>
            <a:pPr lvl="0"/>
            <a:r>
              <a:rPr lang="en-US" altLang="en-US" noProof="0"/>
              <a:t>Click to edit Master subtitle style</a:t>
            </a:r>
          </a:p>
        </p:txBody>
      </p:sp>
      <p:sp>
        <p:nvSpPr>
          <p:cNvPr id="67592" name="Rectangle 8">
            <a:extLst>
              <a:ext uri="{FF2B5EF4-FFF2-40B4-BE49-F238E27FC236}">
                <a16:creationId xmlns:a16="http://schemas.microsoft.com/office/drawing/2014/main" id="{12CDF392-9BBB-004D-8522-59521C5D53EA}"/>
              </a:ext>
            </a:extLst>
          </p:cNvPr>
          <p:cNvSpPr>
            <a:spLocks noGrp="1" noChangeArrowheads="1"/>
          </p:cNvSpPr>
          <p:nvPr>
            <p:ph type="dt" sz="half" idx="2"/>
          </p:nvPr>
        </p:nvSpPr>
        <p:spPr>
          <a:xfrm>
            <a:off x="609600" y="6248400"/>
            <a:ext cx="2844800" cy="457200"/>
          </a:xfrm>
          <a:prstGeom prst="rect">
            <a:avLst/>
          </a:prstGeom>
        </p:spPr>
        <p:txBody>
          <a:bodyPr/>
          <a:lstStyle>
            <a:lvl1pPr>
              <a:defRPr/>
            </a:lvl1pPr>
          </a:lstStyle>
          <a:p>
            <a:endParaRPr lang="en-US"/>
          </a:p>
        </p:txBody>
      </p:sp>
      <p:sp>
        <p:nvSpPr>
          <p:cNvPr id="67593" name="Rectangle 9">
            <a:extLst>
              <a:ext uri="{FF2B5EF4-FFF2-40B4-BE49-F238E27FC236}">
                <a16:creationId xmlns:a16="http://schemas.microsoft.com/office/drawing/2014/main" id="{2DD60269-DE27-C047-8A85-D491273C3952}"/>
              </a:ext>
            </a:extLst>
          </p:cNvPr>
          <p:cNvSpPr>
            <a:spLocks noGrp="1" noChangeArrowheads="1"/>
          </p:cNvSpPr>
          <p:nvPr>
            <p:ph type="ftr" sz="quarter" idx="3"/>
          </p:nvPr>
        </p:nvSpPr>
        <p:spPr>
          <a:xfrm>
            <a:off x="4165600" y="6248400"/>
            <a:ext cx="3860800" cy="457200"/>
          </a:xfrm>
          <a:prstGeom prst="rect">
            <a:avLst/>
          </a:prstGeom>
        </p:spPr>
        <p:txBody>
          <a:bodyPr/>
          <a:lstStyle>
            <a:lvl1pPr>
              <a:defRPr/>
            </a:lvl1pPr>
          </a:lstStyle>
          <a:p>
            <a:endParaRPr lang="en-US"/>
          </a:p>
        </p:txBody>
      </p:sp>
      <p:sp>
        <p:nvSpPr>
          <p:cNvPr id="67594" name="Rectangle 10">
            <a:extLst>
              <a:ext uri="{FF2B5EF4-FFF2-40B4-BE49-F238E27FC236}">
                <a16:creationId xmlns:a16="http://schemas.microsoft.com/office/drawing/2014/main" id="{7542995B-EF8F-4D48-AE20-02D709D88FDD}"/>
              </a:ext>
            </a:extLst>
          </p:cNvPr>
          <p:cNvSpPr>
            <a:spLocks noGrp="1" noChangeArrowheads="1"/>
          </p:cNvSpPr>
          <p:nvPr>
            <p:ph type="sldNum" sz="quarter" idx="4"/>
          </p:nvPr>
        </p:nvSpPr>
        <p:spPr>
          <a:xfrm>
            <a:off x="8737600" y="6248400"/>
            <a:ext cx="2844800" cy="457200"/>
          </a:xfrm>
          <a:prstGeom prst="rect">
            <a:avLst/>
          </a:prstGeom>
        </p:spPr>
        <p:txBody>
          <a:bodyPr/>
          <a:lstStyle>
            <a:lvl1pPr>
              <a:defRPr/>
            </a:lvl1pPr>
          </a:lstStyle>
          <a:p>
            <a:fld id="{4FAB73BC-B049-4115-A692-8D63A059BFB8}" type="slidenum">
              <a:rPr lang="en-US" smtClean="0"/>
              <a:pPr/>
              <a:t>‹#›</a:t>
            </a:fld>
            <a:endParaRPr lang="en-US"/>
          </a:p>
        </p:txBody>
      </p:sp>
      <p:pic>
        <p:nvPicPr>
          <p:cNvPr id="7" name="Picture 6">
            <a:extLst>
              <a:ext uri="{FF2B5EF4-FFF2-40B4-BE49-F238E27FC236}">
                <a16:creationId xmlns:a16="http://schemas.microsoft.com/office/drawing/2014/main" id="{4A86C183-1214-4B82-9F6A-2415EF69284B}"/>
              </a:ext>
            </a:extLst>
          </p:cNvPr>
          <p:cNvPicPr>
            <a:picLocks noChangeAspect="1"/>
          </p:cNvPicPr>
          <p:nvPr userDrawn="1"/>
        </p:nvPicPr>
        <p:blipFill>
          <a:blip r:embed="rId2"/>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188628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9" name="Straight Connector 8">
            <a:extLst>
              <a:ext uri="{FF2B5EF4-FFF2-40B4-BE49-F238E27FC236}">
                <a16:creationId xmlns:a16="http://schemas.microsoft.com/office/drawing/2014/main" id="{7D24C282-D1E7-5349-8FA8-172319AF5E2C}"/>
              </a:ext>
            </a:extLst>
          </p:cNvPr>
          <p:cNvCxnSpPr>
            <a:cxnSpLocks/>
          </p:cNvCxnSpPr>
          <p:nvPr/>
        </p:nvCxnSpPr>
        <p:spPr>
          <a:xfrm>
            <a:off x="1029970" y="12192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10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01675"/>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11" name="Straight Connector 10">
            <a:extLst>
              <a:ext uri="{FF2B5EF4-FFF2-40B4-BE49-F238E27FC236}">
                <a16:creationId xmlns:a16="http://schemas.microsoft.com/office/drawing/2014/main" id="{FE271C55-135C-994B-9DFE-F2D89B5EEE36}"/>
              </a:ext>
            </a:extLst>
          </p:cNvPr>
          <p:cNvCxnSpPr>
            <a:cxnSpLocks/>
          </p:cNvCxnSpPr>
          <p:nvPr/>
        </p:nvCxnSpPr>
        <p:spPr>
          <a:xfrm>
            <a:off x="839788" y="12192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413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9970" y="229395"/>
            <a:ext cx="10552430" cy="839195"/>
          </a:xfrm>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lgn="ctr">
              <a:defRPr/>
            </a:lvl1pPr>
          </a:lstStyle>
          <a:p>
            <a:fld id="{4FAB73BC-B049-4115-A692-8D63A059BFB8}" type="slidenum">
              <a:rPr lang="en-US" smtClean="0"/>
              <a:t>‹#›</a:t>
            </a:fld>
            <a:endParaRPr lang="en-US"/>
          </a:p>
        </p:txBody>
      </p:sp>
      <p:cxnSp>
        <p:nvCxnSpPr>
          <p:cNvPr id="7" name="Straight Connector 6">
            <a:extLst>
              <a:ext uri="{FF2B5EF4-FFF2-40B4-BE49-F238E27FC236}">
                <a16:creationId xmlns:a16="http://schemas.microsoft.com/office/drawing/2014/main" id="{326178C1-F4C8-D64D-87D5-379CF4025F19}"/>
              </a:ext>
            </a:extLst>
          </p:cNvPr>
          <p:cNvCxnSpPr>
            <a:cxnSpLocks/>
          </p:cNvCxnSpPr>
          <p:nvPr/>
        </p:nvCxnSpPr>
        <p:spPr>
          <a:xfrm>
            <a:off x="1029970" y="1295400"/>
            <a:ext cx="105156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633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50818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563"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44563"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cxnSp>
        <p:nvCxnSpPr>
          <p:cNvPr id="8" name="Straight Connector 7">
            <a:extLst>
              <a:ext uri="{FF2B5EF4-FFF2-40B4-BE49-F238E27FC236}">
                <a16:creationId xmlns:a16="http://schemas.microsoft.com/office/drawing/2014/main" id="{EDA1A508-54F0-0D43-BD30-BFB501444EBB}"/>
              </a:ext>
            </a:extLst>
          </p:cNvPr>
          <p:cNvCxnSpPr>
            <a:cxnSpLocks/>
          </p:cNvCxnSpPr>
          <p:nvPr/>
        </p:nvCxnSpPr>
        <p:spPr>
          <a:xfrm>
            <a:off x="914400" y="2057400"/>
            <a:ext cx="39624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272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21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921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a:extLst>
              <a:ext uri="{FF2B5EF4-FFF2-40B4-BE49-F238E27FC236}">
                <a16:creationId xmlns:a16="http://schemas.microsoft.com/office/drawing/2014/main" id="{CA367D09-E7A2-584D-B1AC-E372CD8DC6FC}"/>
              </a:ext>
            </a:extLst>
          </p:cNvPr>
          <p:cNvCxnSpPr>
            <a:cxnSpLocks/>
          </p:cNvCxnSpPr>
          <p:nvPr/>
        </p:nvCxnSpPr>
        <p:spPr>
          <a:xfrm>
            <a:off x="990600" y="2057400"/>
            <a:ext cx="3933825"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4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9970" y="229395"/>
            <a:ext cx="10933430" cy="83919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906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509213" y="6276947"/>
            <a:ext cx="45806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FAB73BC-B049-4115-A692-8D63A059BFB8}" type="slidenum">
              <a:rPr lang="en-US" smtClean="0"/>
              <a:pPr/>
              <a:t>‹#›</a:t>
            </a:fld>
            <a:endParaRPr lang="en-US"/>
          </a:p>
        </p:txBody>
      </p:sp>
      <p:sp>
        <p:nvSpPr>
          <p:cNvPr id="7" name="Rectangle 6">
            <a:extLst>
              <a:ext uri="{FF2B5EF4-FFF2-40B4-BE49-F238E27FC236}">
                <a16:creationId xmlns:a16="http://schemas.microsoft.com/office/drawing/2014/main" id="{E946B9F2-233C-6C42-992E-1A1371E836F0}"/>
              </a:ext>
            </a:extLst>
          </p:cNvPr>
          <p:cNvSpPr/>
          <p:nvPr/>
        </p:nvSpPr>
        <p:spPr bwMode="auto">
          <a:xfrm>
            <a:off x="1" y="3154365"/>
            <a:ext cx="406399" cy="3703637"/>
          </a:xfrm>
          <a:prstGeom prst="rect">
            <a:avLst/>
          </a:prstGeom>
          <a:solidFill>
            <a:srgbClr val="945200"/>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anose="020B0604030504040204" pitchFamily="34" charset="0"/>
            </a:endParaRPr>
          </a:p>
        </p:txBody>
      </p:sp>
      <p:sp>
        <p:nvSpPr>
          <p:cNvPr id="8" name="Oval 7">
            <a:extLst>
              <a:ext uri="{FF2B5EF4-FFF2-40B4-BE49-F238E27FC236}">
                <a16:creationId xmlns:a16="http://schemas.microsoft.com/office/drawing/2014/main" id="{7AD75251-438E-5A49-8C8B-4B00C5620285}"/>
              </a:ext>
            </a:extLst>
          </p:cNvPr>
          <p:cNvSpPr/>
          <p:nvPr/>
        </p:nvSpPr>
        <p:spPr bwMode="auto">
          <a:xfrm>
            <a:off x="203200" y="3154365"/>
            <a:ext cx="406400" cy="3787299"/>
          </a:xfrm>
          <a:prstGeom prst="ellipse">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anose="020B0604030504040204" pitchFamily="34" charset="0"/>
            </a:endParaRPr>
          </a:p>
        </p:txBody>
      </p:sp>
      <p:sp>
        <p:nvSpPr>
          <p:cNvPr id="10" name="Chord 9">
            <a:extLst>
              <a:ext uri="{FF2B5EF4-FFF2-40B4-BE49-F238E27FC236}">
                <a16:creationId xmlns:a16="http://schemas.microsoft.com/office/drawing/2014/main" id="{7A864EDB-3876-2949-8AC1-D924A312D76B}"/>
              </a:ext>
            </a:extLst>
          </p:cNvPr>
          <p:cNvSpPr/>
          <p:nvPr/>
        </p:nvSpPr>
        <p:spPr>
          <a:xfrm rot="12112317">
            <a:off x="-405952" y="1971053"/>
            <a:ext cx="1295374" cy="1343601"/>
          </a:xfrm>
          <a:prstGeom prst="chord">
            <a:avLst>
              <a:gd name="adj1" fmla="val 2700000"/>
              <a:gd name="adj2" fmla="val 16254153"/>
            </a:avLst>
          </a:prstGeom>
          <a:solidFill>
            <a:srgbClr val="C5D2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hord 10">
            <a:extLst>
              <a:ext uri="{FF2B5EF4-FFF2-40B4-BE49-F238E27FC236}">
                <a16:creationId xmlns:a16="http://schemas.microsoft.com/office/drawing/2014/main" id="{9200F49C-1CB9-B84D-8431-256CD2A04F33}"/>
              </a:ext>
            </a:extLst>
          </p:cNvPr>
          <p:cNvSpPr/>
          <p:nvPr/>
        </p:nvSpPr>
        <p:spPr>
          <a:xfrm rot="12112317">
            <a:off x="-377486" y="1044454"/>
            <a:ext cx="1295374" cy="1292469"/>
          </a:xfrm>
          <a:prstGeom prst="chord">
            <a:avLst>
              <a:gd name="adj1" fmla="val 2626583"/>
              <a:gd name="adj2" fmla="val 16384912"/>
            </a:avLst>
          </a:prstGeom>
          <a:solidFill>
            <a:srgbClr val="C5D2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005E0D9-85D4-6F4B-9677-8F3B009769E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591800" y="6011474"/>
            <a:ext cx="1024864" cy="849499"/>
          </a:xfrm>
          <a:prstGeom prst="rect">
            <a:avLst/>
          </a:prstGeom>
        </p:spPr>
      </p:pic>
      <p:cxnSp>
        <p:nvCxnSpPr>
          <p:cNvPr id="13" name="Straight Connector 12">
            <a:extLst>
              <a:ext uri="{FF2B5EF4-FFF2-40B4-BE49-F238E27FC236}">
                <a16:creationId xmlns:a16="http://schemas.microsoft.com/office/drawing/2014/main" id="{FD198388-C89E-9F4A-BB15-B7D62448B241}"/>
              </a:ext>
            </a:extLst>
          </p:cNvPr>
          <p:cNvCxnSpPr>
            <a:cxnSpLocks/>
          </p:cNvCxnSpPr>
          <p:nvPr/>
        </p:nvCxnSpPr>
        <p:spPr>
          <a:xfrm>
            <a:off x="11506200" y="6270489"/>
            <a:ext cx="4572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BAE0C36-8896-7342-A18C-45C301358552}"/>
              </a:ext>
            </a:extLst>
          </p:cNvPr>
          <p:cNvCxnSpPr>
            <a:cxnSpLocks/>
          </p:cNvCxnSpPr>
          <p:nvPr/>
        </p:nvCxnSpPr>
        <p:spPr>
          <a:xfrm>
            <a:off x="11506200" y="6629400"/>
            <a:ext cx="4572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5A89C8D8-A60C-4D89-8549-56F40A9AAC20}"/>
              </a:ext>
            </a:extLst>
          </p:cNvPr>
          <p:cNvPicPr>
            <a:picLocks noChangeAspect="1"/>
          </p:cNvPicPr>
          <p:nvPr userDrawn="1"/>
        </p:nvPicPr>
        <p:blipFill>
          <a:blip r:embed="rId15"/>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169590450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4800" b="1" kern="1200">
          <a:solidFill>
            <a:srgbClr val="C0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9970" y="229395"/>
            <a:ext cx="10933430" cy="83919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906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509213" y="6276947"/>
            <a:ext cx="45806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FAB73BC-B049-4115-A692-8D63A059BFB8}" type="slidenum">
              <a:rPr lang="en-US" smtClean="0"/>
              <a:pPr/>
              <a:t>‹#›</a:t>
            </a:fld>
            <a:endParaRPr lang="en-US"/>
          </a:p>
        </p:txBody>
      </p:sp>
      <p:sp>
        <p:nvSpPr>
          <p:cNvPr id="7" name="Rectangle 6">
            <a:extLst>
              <a:ext uri="{FF2B5EF4-FFF2-40B4-BE49-F238E27FC236}">
                <a16:creationId xmlns:a16="http://schemas.microsoft.com/office/drawing/2014/main" id="{E946B9F2-233C-6C42-992E-1A1371E836F0}"/>
              </a:ext>
            </a:extLst>
          </p:cNvPr>
          <p:cNvSpPr/>
          <p:nvPr/>
        </p:nvSpPr>
        <p:spPr bwMode="auto">
          <a:xfrm>
            <a:off x="1" y="3154365"/>
            <a:ext cx="406399" cy="3703637"/>
          </a:xfrm>
          <a:prstGeom prst="rect">
            <a:avLst/>
          </a:prstGeom>
          <a:solidFill>
            <a:srgbClr val="945200"/>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anose="020B0604030504040204" pitchFamily="34" charset="0"/>
            </a:endParaRPr>
          </a:p>
        </p:txBody>
      </p:sp>
      <p:sp>
        <p:nvSpPr>
          <p:cNvPr id="8" name="Oval 7">
            <a:extLst>
              <a:ext uri="{FF2B5EF4-FFF2-40B4-BE49-F238E27FC236}">
                <a16:creationId xmlns:a16="http://schemas.microsoft.com/office/drawing/2014/main" id="{7AD75251-438E-5A49-8C8B-4B00C5620285}"/>
              </a:ext>
            </a:extLst>
          </p:cNvPr>
          <p:cNvSpPr/>
          <p:nvPr/>
        </p:nvSpPr>
        <p:spPr bwMode="auto">
          <a:xfrm>
            <a:off x="203200" y="3154365"/>
            <a:ext cx="406400" cy="3787299"/>
          </a:xfrm>
          <a:prstGeom prst="ellipse">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anose="020B0604030504040204" pitchFamily="34" charset="0"/>
            </a:endParaRPr>
          </a:p>
        </p:txBody>
      </p:sp>
      <p:sp>
        <p:nvSpPr>
          <p:cNvPr id="10" name="Chord 9">
            <a:extLst>
              <a:ext uri="{FF2B5EF4-FFF2-40B4-BE49-F238E27FC236}">
                <a16:creationId xmlns:a16="http://schemas.microsoft.com/office/drawing/2014/main" id="{7A864EDB-3876-2949-8AC1-D924A312D76B}"/>
              </a:ext>
            </a:extLst>
          </p:cNvPr>
          <p:cNvSpPr/>
          <p:nvPr/>
        </p:nvSpPr>
        <p:spPr>
          <a:xfrm rot="12112317">
            <a:off x="-405952" y="1971053"/>
            <a:ext cx="1295374" cy="1343601"/>
          </a:xfrm>
          <a:prstGeom prst="chord">
            <a:avLst>
              <a:gd name="adj1" fmla="val 2700000"/>
              <a:gd name="adj2" fmla="val 16254153"/>
            </a:avLst>
          </a:prstGeom>
          <a:solidFill>
            <a:srgbClr val="C5D2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hord 10">
            <a:extLst>
              <a:ext uri="{FF2B5EF4-FFF2-40B4-BE49-F238E27FC236}">
                <a16:creationId xmlns:a16="http://schemas.microsoft.com/office/drawing/2014/main" id="{9200F49C-1CB9-B84D-8431-256CD2A04F33}"/>
              </a:ext>
            </a:extLst>
          </p:cNvPr>
          <p:cNvSpPr/>
          <p:nvPr/>
        </p:nvSpPr>
        <p:spPr>
          <a:xfrm rot="12112317">
            <a:off x="-377486" y="1044454"/>
            <a:ext cx="1295374" cy="1292469"/>
          </a:xfrm>
          <a:prstGeom prst="chord">
            <a:avLst>
              <a:gd name="adj1" fmla="val 2626583"/>
              <a:gd name="adj2" fmla="val 16384912"/>
            </a:avLst>
          </a:prstGeom>
          <a:solidFill>
            <a:srgbClr val="C5D2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005E0D9-85D4-6F4B-9677-8F3B009769E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591800" y="6011474"/>
            <a:ext cx="1024864" cy="849499"/>
          </a:xfrm>
          <a:prstGeom prst="rect">
            <a:avLst/>
          </a:prstGeom>
        </p:spPr>
      </p:pic>
      <p:cxnSp>
        <p:nvCxnSpPr>
          <p:cNvPr id="13" name="Straight Connector 12">
            <a:extLst>
              <a:ext uri="{FF2B5EF4-FFF2-40B4-BE49-F238E27FC236}">
                <a16:creationId xmlns:a16="http://schemas.microsoft.com/office/drawing/2014/main" id="{FD198388-C89E-9F4A-BB15-B7D62448B241}"/>
              </a:ext>
            </a:extLst>
          </p:cNvPr>
          <p:cNvCxnSpPr>
            <a:cxnSpLocks/>
          </p:cNvCxnSpPr>
          <p:nvPr/>
        </p:nvCxnSpPr>
        <p:spPr>
          <a:xfrm>
            <a:off x="11506200" y="6270489"/>
            <a:ext cx="4572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BAE0C36-8896-7342-A18C-45C301358552}"/>
              </a:ext>
            </a:extLst>
          </p:cNvPr>
          <p:cNvCxnSpPr>
            <a:cxnSpLocks/>
          </p:cNvCxnSpPr>
          <p:nvPr/>
        </p:nvCxnSpPr>
        <p:spPr>
          <a:xfrm>
            <a:off x="11506200" y="6629400"/>
            <a:ext cx="4572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CA18BB80-C9EC-4766-8A18-EA651FEDC4EE}"/>
              </a:ext>
            </a:extLst>
          </p:cNvPr>
          <p:cNvPicPr>
            <a:picLocks noChangeAspect="1"/>
          </p:cNvPicPr>
          <p:nvPr userDrawn="1"/>
        </p:nvPicPr>
        <p:blipFill>
          <a:blip r:embed="rId15"/>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251837747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sz="4800" b="1" kern="1200">
          <a:solidFill>
            <a:srgbClr val="C0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9970" y="229395"/>
            <a:ext cx="10933430" cy="83919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906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509213" y="6276947"/>
            <a:ext cx="45806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FAB73BC-B049-4115-A692-8D63A059BFB8}" type="slidenum">
              <a:rPr lang="en-US" smtClean="0"/>
              <a:pPr/>
              <a:t>‹#›</a:t>
            </a:fld>
            <a:endParaRPr lang="en-US"/>
          </a:p>
        </p:txBody>
      </p:sp>
      <p:sp>
        <p:nvSpPr>
          <p:cNvPr id="7" name="Rectangle 6">
            <a:extLst>
              <a:ext uri="{FF2B5EF4-FFF2-40B4-BE49-F238E27FC236}">
                <a16:creationId xmlns:a16="http://schemas.microsoft.com/office/drawing/2014/main" id="{E946B9F2-233C-6C42-992E-1A1371E836F0}"/>
              </a:ext>
            </a:extLst>
          </p:cNvPr>
          <p:cNvSpPr/>
          <p:nvPr/>
        </p:nvSpPr>
        <p:spPr bwMode="auto">
          <a:xfrm>
            <a:off x="1" y="3154365"/>
            <a:ext cx="406399" cy="3703637"/>
          </a:xfrm>
          <a:prstGeom prst="rect">
            <a:avLst/>
          </a:prstGeom>
          <a:solidFill>
            <a:srgbClr val="945200"/>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anose="020B0604030504040204" pitchFamily="34" charset="0"/>
            </a:endParaRPr>
          </a:p>
        </p:txBody>
      </p:sp>
      <p:sp>
        <p:nvSpPr>
          <p:cNvPr id="8" name="Oval 7">
            <a:extLst>
              <a:ext uri="{FF2B5EF4-FFF2-40B4-BE49-F238E27FC236}">
                <a16:creationId xmlns:a16="http://schemas.microsoft.com/office/drawing/2014/main" id="{7AD75251-438E-5A49-8C8B-4B00C5620285}"/>
              </a:ext>
            </a:extLst>
          </p:cNvPr>
          <p:cNvSpPr/>
          <p:nvPr/>
        </p:nvSpPr>
        <p:spPr bwMode="auto">
          <a:xfrm>
            <a:off x="203200" y="3154365"/>
            <a:ext cx="406400" cy="3787299"/>
          </a:xfrm>
          <a:prstGeom prst="ellipse">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anose="020B0604030504040204" pitchFamily="34" charset="0"/>
            </a:endParaRPr>
          </a:p>
        </p:txBody>
      </p:sp>
      <p:sp>
        <p:nvSpPr>
          <p:cNvPr id="10" name="Chord 9">
            <a:extLst>
              <a:ext uri="{FF2B5EF4-FFF2-40B4-BE49-F238E27FC236}">
                <a16:creationId xmlns:a16="http://schemas.microsoft.com/office/drawing/2014/main" id="{7A864EDB-3876-2949-8AC1-D924A312D76B}"/>
              </a:ext>
            </a:extLst>
          </p:cNvPr>
          <p:cNvSpPr/>
          <p:nvPr/>
        </p:nvSpPr>
        <p:spPr>
          <a:xfrm rot="12112317">
            <a:off x="-405952" y="1971053"/>
            <a:ext cx="1295374" cy="1343601"/>
          </a:xfrm>
          <a:prstGeom prst="chord">
            <a:avLst>
              <a:gd name="adj1" fmla="val 2700000"/>
              <a:gd name="adj2" fmla="val 16254153"/>
            </a:avLst>
          </a:prstGeom>
          <a:solidFill>
            <a:srgbClr val="C5D2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hord 10">
            <a:extLst>
              <a:ext uri="{FF2B5EF4-FFF2-40B4-BE49-F238E27FC236}">
                <a16:creationId xmlns:a16="http://schemas.microsoft.com/office/drawing/2014/main" id="{9200F49C-1CB9-B84D-8431-256CD2A04F33}"/>
              </a:ext>
            </a:extLst>
          </p:cNvPr>
          <p:cNvSpPr/>
          <p:nvPr/>
        </p:nvSpPr>
        <p:spPr>
          <a:xfrm rot="12112317">
            <a:off x="-377486" y="1044454"/>
            <a:ext cx="1295374" cy="1292469"/>
          </a:xfrm>
          <a:prstGeom prst="chord">
            <a:avLst>
              <a:gd name="adj1" fmla="val 2626583"/>
              <a:gd name="adj2" fmla="val 16384912"/>
            </a:avLst>
          </a:prstGeom>
          <a:solidFill>
            <a:srgbClr val="C5D2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005E0D9-85D4-6F4B-9677-8F3B009769E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591800" y="6011474"/>
            <a:ext cx="1024864" cy="849499"/>
          </a:xfrm>
          <a:prstGeom prst="rect">
            <a:avLst/>
          </a:prstGeom>
        </p:spPr>
      </p:pic>
      <p:cxnSp>
        <p:nvCxnSpPr>
          <p:cNvPr id="13" name="Straight Connector 12">
            <a:extLst>
              <a:ext uri="{FF2B5EF4-FFF2-40B4-BE49-F238E27FC236}">
                <a16:creationId xmlns:a16="http://schemas.microsoft.com/office/drawing/2014/main" id="{FD198388-C89E-9F4A-BB15-B7D62448B241}"/>
              </a:ext>
            </a:extLst>
          </p:cNvPr>
          <p:cNvCxnSpPr>
            <a:cxnSpLocks/>
          </p:cNvCxnSpPr>
          <p:nvPr/>
        </p:nvCxnSpPr>
        <p:spPr>
          <a:xfrm>
            <a:off x="11506200" y="6270489"/>
            <a:ext cx="4572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BAE0C36-8896-7342-A18C-45C301358552}"/>
              </a:ext>
            </a:extLst>
          </p:cNvPr>
          <p:cNvCxnSpPr>
            <a:cxnSpLocks/>
          </p:cNvCxnSpPr>
          <p:nvPr/>
        </p:nvCxnSpPr>
        <p:spPr>
          <a:xfrm>
            <a:off x="11506200" y="6629400"/>
            <a:ext cx="4572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7C6CC7D0-E672-4D42-AE6E-A03FFB83868F}"/>
              </a:ext>
            </a:extLst>
          </p:cNvPr>
          <p:cNvPicPr>
            <a:picLocks noChangeAspect="1"/>
          </p:cNvPicPr>
          <p:nvPr userDrawn="1"/>
        </p:nvPicPr>
        <p:blipFill>
          <a:blip r:embed="rId15"/>
          <a:stretch>
            <a:fillRect/>
          </a:stretch>
        </p:blipFill>
        <p:spPr>
          <a:xfrm>
            <a:off x="10474209" y="5867544"/>
            <a:ext cx="1099309" cy="977612"/>
          </a:xfrm>
          <a:prstGeom prst="rect">
            <a:avLst/>
          </a:prstGeom>
        </p:spPr>
      </p:pic>
    </p:spTree>
    <p:extLst>
      <p:ext uri="{BB962C8B-B14F-4D97-AF65-F5344CB8AC3E}">
        <p14:creationId xmlns:p14="http://schemas.microsoft.com/office/powerpoint/2010/main" val="6071709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914400" rtl="0" eaLnBrk="1" latinLnBrk="0" hangingPunct="1">
        <a:lnSpc>
          <a:spcPct val="90000"/>
        </a:lnSpc>
        <a:spcBef>
          <a:spcPct val="0"/>
        </a:spcBef>
        <a:buNone/>
        <a:defRPr sz="4800" b="1" kern="1200">
          <a:solidFill>
            <a:srgbClr val="C0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9.emf"/><Relationship Id="rId4" Type="http://schemas.openxmlformats.org/officeDocument/2006/relationships/package" Target="../embeddings/Microsoft_Excel_Worksheet.xlsx"/></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hyperlink" Target="https://www.treasurer.ca.gov/csfa/csfgp/Current-Regulations.pdf" TargetMode="External"/><Relationship Id="rId7" Type="http://schemas.openxmlformats.org/officeDocument/2006/relationships/image" Target="../media/image11.jpeg"/><Relationship Id="rId2" Type="http://schemas.openxmlformats.org/officeDocument/2006/relationships/hyperlink" Target="http://www.treasurer.ca.gov/csfa/csfgp/faq.pdf" TargetMode="External"/><Relationship Id="rId1" Type="http://schemas.openxmlformats.org/officeDocument/2006/relationships/slideLayout" Target="../slideLayouts/slideLayout2.xml"/><Relationship Id="rId6" Type="http://schemas.openxmlformats.org/officeDocument/2006/relationships/hyperlink" Target="https://orange.hosting.lsoft.com/list/subscribe.html;jsessionid=26509EF21DC5F5026B1BBE3F14916AAC?lui=ov8ia944&amp;mContainer=12&amp;mOwner=G1j" TargetMode="External"/><Relationship Id="rId5" Type="http://schemas.openxmlformats.org/officeDocument/2006/relationships/hyperlink" Target="https://apps.irs.gov/app/eos/" TargetMode="External"/><Relationship Id="rId4" Type="http://schemas.openxmlformats.org/officeDocument/2006/relationships/hyperlink" Target="https://www.documents.dgs.ca.gov/dgs/fmc/pdf/std204.pdf" TargetMode="External"/></Relationships>
</file>

<file path=ppt/slides/_rels/slide2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mailto:Katrina.Johantgen@treasurer.ca.gov" TargetMode="External"/><Relationship Id="rId7" Type="http://schemas.openxmlformats.org/officeDocument/2006/relationships/hyperlink" Target="mailto:jmartin@treasurer.ca.gov"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hyperlink" Target="mailto:rstorey@treasurer.ca.gov" TargetMode="External"/><Relationship Id="rId5" Type="http://schemas.openxmlformats.org/officeDocument/2006/relationships/hyperlink" Target="mailto:SB740@treasurer.ca.gov" TargetMode="External"/><Relationship Id="rId4" Type="http://schemas.openxmlformats.org/officeDocument/2006/relationships/hyperlink" Target="http://www.treasurer.ca.gov/csfa"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6.xml"/><Relationship Id="rId1" Type="http://schemas.openxmlformats.org/officeDocument/2006/relationships/themeOverride" Target="../theme/themeOverride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s://www.documents.dgs.ca.gov/dgs/fmc/pdf/std204.pdf"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3646"/>
            <a:ext cx="9144000" cy="2387600"/>
          </a:xfrm>
        </p:spPr>
        <p:txBody>
          <a:bodyPr>
            <a:normAutofit/>
          </a:bodyPr>
          <a:lstStyle/>
          <a:p>
            <a:pPr eaLnBrk="0" fontAlgn="base" hangingPunct="0">
              <a:spcAft>
                <a:spcPct val="0"/>
              </a:spcAft>
            </a:pPr>
            <a:r>
              <a:rPr lang="en-US" sz="5400" dirty="0">
                <a:solidFill>
                  <a:srgbClr val="AB4A36"/>
                </a:solidFill>
                <a:latin typeface="Calibri" panose="020F0502020204030204" pitchFamily="34" charset="0"/>
                <a:ea typeface="FangSong" panose="02010609060101010101" pitchFamily="49" charset="-122"/>
                <a:cs typeface="Calibri" panose="020F0502020204030204" pitchFamily="34" charset="0"/>
              </a:rPr>
              <a:t>SB 740 Charter School Facility Grant Program</a:t>
            </a:r>
          </a:p>
        </p:txBody>
      </p:sp>
      <p:sp>
        <p:nvSpPr>
          <p:cNvPr id="3" name="Subtitle 2"/>
          <p:cNvSpPr>
            <a:spLocks noGrp="1"/>
          </p:cNvSpPr>
          <p:nvPr>
            <p:ph type="subTitle" idx="1"/>
          </p:nvPr>
        </p:nvSpPr>
        <p:spPr>
          <a:xfrm>
            <a:off x="1838325" y="3378633"/>
            <a:ext cx="9144000" cy="1068224"/>
          </a:xfrm>
        </p:spPr>
        <p:txBody>
          <a:bodyPr>
            <a:normAutofit/>
          </a:bodyPr>
          <a:lstStyle/>
          <a:p>
            <a:r>
              <a:rPr lang="en-US" dirty="0"/>
              <a:t>Annual Funding Round Webinar – 2022-23 Funding Round</a:t>
            </a:r>
          </a:p>
          <a:p>
            <a:r>
              <a:rPr lang="en-US" dirty="0"/>
              <a:t>April 25, 2022</a:t>
            </a:r>
          </a:p>
        </p:txBody>
      </p:sp>
      <p:cxnSp>
        <p:nvCxnSpPr>
          <p:cNvPr id="4" name="Straight Connector 3">
            <a:extLst>
              <a:ext uri="{FF2B5EF4-FFF2-40B4-BE49-F238E27FC236}">
                <a16:creationId xmlns:a16="http://schemas.microsoft.com/office/drawing/2014/main" id="{355D4A44-F679-1E46-BDEA-648C2AE1DA20}"/>
              </a:ext>
            </a:extLst>
          </p:cNvPr>
          <p:cNvCxnSpPr>
            <a:cxnSpLocks/>
          </p:cNvCxnSpPr>
          <p:nvPr/>
        </p:nvCxnSpPr>
        <p:spPr>
          <a:xfrm>
            <a:off x="1632812" y="3177606"/>
            <a:ext cx="8686800" cy="0"/>
          </a:xfrm>
          <a:prstGeom prst="line">
            <a:avLst/>
          </a:prstGeom>
          <a:ln w="28575">
            <a:solidFill>
              <a:srgbClr val="AB4A36"/>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4"/>
          <a:stretch>
            <a:fillRect/>
          </a:stretch>
        </p:blipFill>
        <p:spPr>
          <a:xfrm>
            <a:off x="1623290" y="1069145"/>
            <a:ext cx="8705843" cy="30483"/>
          </a:xfrm>
          <a:prstGeom prst="rect">
            <a:avLst/>
          </a:prstGeom>
        </p:spPr>
      </p:pic>
      <p:sp>
        <p:nvSpPr>
          <p:cNvPr id="6" name="TextBox 5">
            <a:extLst>
              <a:ext uri="{FF2B5EF4-FFF2-40B4-BE49-F238E27FC236}">
                <a16:creationId xmlns:a16="http://schemas.microsoft.com/office/drawing/2014/main" id="{5C54E04F-EB52-274A-9996-7AC753A84070}"/>
              </a:ext>
            </a:extLst>
          </p:cNvPr>
          <p:cNvSpPr txBox="1"/>
          <p:nvPr/>
        </p:nvSpPr>
        <p:spPr>
          <a:xfrm>
            <a:off x="1964363" y="884479"/>
            <a:ext cx="5410200" cy="369332"/>
          </a:xfrm>
          <a:prstGeom prst="rect">
            <a:avLst/>
          </a:prstGeom>
          <a:solidFill>
            <a:schemeClr val="bg1"/>
          </a:solidFill>
        </p:spPr>
        <p:txBody>
          <a:bodyPr wrap="square" rtlCol="0">
            <a:spAutoFit/>
          </a:bodyPr>
          <a:lstStyle/>
          <a:p>
            <a:r>
              <a:rPr lang="en-US">
                <a:solidFill>
                  <a:schemeClr val="bg2">
                    <a:lumMod val="25000"/>
                  </a:schemeClr>
                </a:solidFill>
                <a:latin typeface="Calibri" panose="020F0502020204030204" pitchFamily="34" charset="0"/>
                <a:ea typeface="FangSong" panose="02010609060101010101" pitchFamily="49" charset="-122"/>
                <a:cs typeface="Calibri" panose="020F0502020204030204" pitchFamily="34" charset="0"/>
              </a:rPr>
              <a:t>The California School Finance Authority (CSFA) Presents:</a:t>
            </a:r>
          </a:p>
        </p:txBody>
      </p:sp>
      <p:graphicFrame>
        <p:nvGraphicFramePr>
          <p:cNvPr id="8" name="Table 7">
            <a:extLst>
              <a:ext uri="{FF2B5EF4-FFF2-40B4-BE49-F238E27FC236}">
                <a16:creationId xmlns:a16="http://schemas.microsoft.com/office/drawing/2014/main" id="{530F6C08-D35F-DA46-8949-6CED0862BA30}"/>
              </a:ext>
            </a:extLst>
          </p:cNvPr>
          <p:cNvGraphicFramePr>
            <a:graphicFrameLocks noGrp="1"/>
          </p:cNvGraphicFramePr>
          <p:nvPr>
            <p:extLst>
              <p:ext uri="{D42A27DB-BD31-4B8C-83A1-F6EECF244321}">
                <p14:modId xmlns:p14="http://schemas.microsoft.com/office/powerpoint/2010/main" val="3482085873"/>
              </p:ext>
            </p:extLst>
          </p:nvPr>
        </p:nvGraphicFramePr>
        <p:xfrm>
          <a:off x="3286090" y="4446857"/>
          <a:ext cx="8176946" cy="1171105"/>
        </p:xfrm>
        <a:graphic>
          <a:graphicData uri="http://schemas.openxmlformats.org/drawingml/2006/table">
            <a:tbl>
              <a:tblPr/>
              <a:tblGrid>
                <a:gridCol w="2524292">
                  <a:extLst>
                    <a:ext uri="{9D8B030D-6E8A-4147-A177-3AD203B41FA5}">
                      <a16:colId xmlns:a16="http://schemas.microsoft.com/office/drawing/2014/main" val="4138477381"/>
                    </a:ext>
                  </a:extLst>
                </a:gridCol>
                <a:gridCol w="5652654">
                  <a:extLst>
                    <a:ext uri="{9D8B030D-6E8A-4147-A177-3AD203B41FA5}">
                      <a16:colId xmlns:a16="http://schemas.microsoft.com/office/drawing/2014/main" val="3800429458"/>
                    </a:ext>
                  </a:extLst>
                </a:gridCol>
              </a:tblGrid>
              <a:tr h="429405">
                <a:tc>
                  <a:txBody>
                    <a:bodyPr/>
                    <a:lstStyle/>
                    <a:p>
                      <a:pPr algn="r" fontAlgn="t"/>
                      <a:r>
                        <a:rPr lang="en-US" sz="1800" b="1" dirty="0">
                          <a:effectLst/>
                        </a:rPr>
                        <a:t>Opening Remarks</a:t>
                      </a:r>
                    </a:p>
                  </a:txBody>
                  <a:tcPr anchor="ctr">
                    <a:lnL>
                      <a:noFill/>
                    </a:lnL>
                    <a:lnR>
                      <a:noFill/>
                    </a:lnR>
                    <a:lnT>
                      <a:noFill/>
                    </a:lnT>
                    <a:lnB>
                      <a:noFill/>
                    </a:lnB>
                    <a:solidFill>
                      <a:srgbClr val="FFFFFF"/>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dirty="0">
                          <a:effectLst/>
                        </a:rPr>
                        <a:t>Katrina Johantgen, Executive Director</a:t>
                      </a:r>
                    </a:p>
                  </a:txBody>
                  <a:tcPr anchor="ctr">
                    <a:lnL>
                      <a:noFill/>
                    </a:lnL>
                    <a:lnR>
                      <a:noFill/>
                    </a:lnR>
                    <a:lnT>
                      <a:noFill/>
                    </a:lnT>
                    <a:lnB>
                      <a:noFill/>
                    </a:lnB>
                    <a:solidFill>
                      <a:srgbClr val="FFFFFF"/>
                    </a:solidFill>
                  </a:tcPr>
                </a:tc>
                <a:extLst>
                  <a:ext uri="{0D108BD9-81ED-4DB2-BD59-A6C34878D82A}">
                    <a16:rowId xmlns:a16="http://schemas.microsoft.com/office/drawing/2014/main" val="1166488886"/>
                  </a:ext>
                </a:extLst>
              </a:tr>
              <a:tr h="741700">
                <a:tc>
                  <a:txBody>
                    <a:bodyPr/>
                    <a:lstStyle/>
                    <a:p>
                      <a:pPr algn="r" fontAlgn="t"/>
                      <a:r>
                        <a:rPr lang="en-US" sz="1800" b="1" dirty="0">
                          <a:effectLst/>
                        </a:rPr>
                        <a:t>Speakers</a:t>
                      </a:r>
                    </a:p>
                  </a:txBody>
                  <a:tcPr anchor="ctr">
                    <a:lnL>
                      <a:noFill/>
                    </a:lnL>
                    <a:lnR>
                      <a:noFill/>
                    </a:lnR>
                    <a:lnT>
                      <a:noFill/>
                    </a:lnT>
                    <a:lnB>
                      <a:noFill/>
                    </a:lnB>
                    <a:solidFill>
                      <a:srgbClr val="FFFFFF"/>
                    </a:solidFill>
                  </a:tcPr>
                </a:tc>
                <a:tc>
                  <a:txBody>
                    <a:bodyPr/>
                    <a:lstStyle/>
                    <a:p>
                      <a:pPr fontAlgn="t"/>
                      <a:r>
                        <a:rPr lang="en-US" sz="1600" dirty="0">
                          <a:effectLst/>
                        </a:rPr>
                        <a:t>Elizabeth Mendez,</a:t>
                      </a:r>
                      <a:r>
                        <a:rPr lang="en-US" sz="1600" baseline="0" dirty="0">
                          <a:effectLst/>
                        </a:rPr>
                        <a:t> Lead Program Analyst</a:t>
                      </a:r>
                    </a:p>
                    <a:p>
                      <a:pPr marL="0" marR="0" lvl="0" indent="0" algn="l" defTabSz="914400" rtl="0" eaLnBrk="1" fontAlgn="t" latinLnBrk="0" hangingPunct="1">
                        <a:lnSpc>
                          <a:spcPct val="100000"/>
                        </a:lnSpc>
                        <a:spcBef>
                          <a:spcPts val="0"/>
                        </a:spcBef>
                        <a:spcAft>
                          <a:spcPts val="0"/>
                        </a:spcAft>
                        <a:buClrTx/>
                        <a:buSzTx/>
                        <a:buFontTx/>
                        <a:buNone/>
                        <a:tabLst/>
                        <a:defRPr/>
                      </a:pPr>
                      <a:r>
                        <a:rPr lang="en-US" sz="1600" dirty="0">
                          <a:effectLst/>
                        </a:rPr>
                        <a:t>Ryan Storey, Program Analyst</a:t>
                      </a:r>
                    </a:p>
                  </a:txBody>
                  <a:tcPr anchor="ctr">
                    <a:lnL>
                      <a:noFill/>
                    </a:lnL>
                    <a:lnR>
                      <a:noFill/>
                    </a:lnR>
                    <a:lnT>
                      <a:noFill/>
                    </a:lnT>
                    <a:lnB>
                      <a:noFill/>
                    </a:lnB>
                    <a:solidFill>
                      <a:srgbClr val="FFFFFF"/>
                    </a:solidFill>
                  </a:tcPr>
                </a:tc>
                <a:extLst>
                  <a:ext uri="{0D108BD9-81ED-4DB2-BD59-A6C34878D82A}">
                    <a16:rowId xmlns:a16="http://schemas.microsoft.com/office/drawing/2014/main" val="3123609480"/>
                  </a:ext>
                </a:extLst>
              </a:tr>
            </a:tbl>
          </a:graphicData>
        </a:graphic>
      </p:graphicFrame>
      <p:sp>
        <p:nvSpPr>
          <p:cNvPr id="9" name="Slide Number Placeholder 8"/>
          <p:cNvSpPr>
            <a:spLocks noGrp="1"/>
          </p:cNvSpPr>
          <p:nvPr>
            <p:ph type="sldNum" sz="quarter" idx="12"/>
          </p:nvPr>
        </p:nvSpPr>
        <p:spPr/>
        <p:txBody>
          <a:bodyPr/>
          <a:lstStyle/>
          <a:p>
            <a:fld id="{7CF8A631-22FD-4FDA-BAAE-8A8C81E2BC41}" type="slidenum">
              <a:rPr lang="en-US" smtClean="0"/>
              <a:pPr/>
              <a:t>1</a:t>
            </a:fld>
            <a:endParaRPr lang="en-US"/>
          </a:p>
        </p:txBody>
      </p:sp>
      <p:pic>
        <p:nvPicPr>
          <p:cNvPr id="10" name="Picture 9">
            <a:extLst>
              <a:ext uri="{FF2B5EF4-FFF2-40B4-BE49-F238E27FC236}">
                <a16:creationId xmlns:a16="http://schemas.microsoft.com/office/drawing/2014/main" id="{E53B11F6-4B9A-4AA0-ABF0-F248DC4D9FA3}"/>
              </a:ext>
            </a:extLst>
          </p:cNvPr>
          <p:cNvPicPr>
            <a:picLocks noChangeAspect="1"/>
          </p:cNvPicPr>
          <p:nvPr/>
        </p:nvPicPr>
        <p:blipFill>
          <a:blip r:embed="rId5"/>
          <a:stretch>
            <a:fillRect/>
          </a:stretch>
        </p:blipFill>
        <p:spPr>
          <a:xfrm>
            <a:off x="1838325" y="3874249"/>
            <a:ext cx="2179039" cy="2741093"/>
          </a:xfrm>
          <a:prstGeom prst="rect">
            <a:avLst/>
          </a:prstGeom>
        </p:spPr>
      </p:pic>
    </p:spTree>
    <p:extLst>
      <p:ext uri="{BB962C8B-B14F-4D97-AF65-F5344CB8AC3E}">
        <p14:creationId xmlns:p14="http://schemas.microsoft.com/office/powerpoint/2010/main" val="249823136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667" y="185040"/>
            <a:ext cx="4217256" cy="2286000"/>
          </a:xfrm>
        </p:spPr>
        <p:txBody>
          <a:bodyPr>
            <a:normAutofit/>
          </a:bodyPr>
          <a:lstStyle/>
          <a:p>
            <a:r>
              <a:rPr lang="en-US" sz="4300"/>
              <a:t>Eligibility and Best Practices</a:t>
            </a:r>
            <a:br>
              <a:rPr lang="en-US"/>
            </a:br>
            <a:endParaRPr lang="en-US"/>
          </a:p>
        </p:txBody>
      </p:sp>
      <p:sp>
        <p:nvSpPr>
          <p:cNvPr id="6" name="TextBox 5"/>
          <p:cNvSpPr txBox="1"/>
          <p:nvPr/>
        </p:nvSpPr>
        <p:spPr>
          <a:xfrm>
            <a:off x="626349" y="2382559"/>
            <a:ext cx="4611892" cy="4493538"/>
          </a:xfrm>
          <a:prstGeom prst="rect">
            <a:avLst/>
          </a:prstGeom>
          <a:noFill/>
        </p:spPr>
        <p:txBody>
          <a:bodyPr wrap="square" rtlCol="0">
            <a:spAutoFit/>
          </a:bodyPr>
          <a:lstStyle/>
          <a:p>
            <a:pPr marL="201168" lvl="1">
              <a:spcBef>
                <a:spcPts val="0"/>
              </a:spcBef>
              <a:buSzPct val="75000"/>
              <a:defRPr/>
            </a:pPr>
            <a:r>
              <a:rPr lang="en-US" altLang="en-US" sz="2800" dirty="0"/>
              <a:t>Must submit new form if applicant wishes to update:</a:t>
            </a:r>
          </a:p>
          <a:p>
            <a:pPr marL="201168" lvl="1">
              <a:spcBef>
                <a:spcPts val="0"/>
              </a:spcBef>
              <a:buSzPct val="75000"/>
              <a:defRPr/>
            </a:pPr>
            <a:endParaRPr lang="en-US" altLang="en-US" sz="2000" dirty="0"/>
          </a:p>
          <a:p>
            <a:pPr marL="658368" lvl="1" indent="-457200">
              <a:spcBef>
                <a:spcPts val="0"/>
              </a:spcBef>
              <a:buSzPct val="75000"/>
              <a:buFont typeface="Arial" panose="020B0604020202020204" pitchFamily="34" charset="0"/>
              <a:buChar char="•"/>
              <a:defRPr/>
            </a:pPr>
            <a:r>
              <a:rPr lang="en-US" altLang="en-US" sz="2400" dirty="0"/>
              <a:t>Name</a:t>
            </a:r>
          </a:p>
          <a:p>
            <a:pPr marL="658368" lvl="1" indent="-457200">
              <a:spcBef>
                <a:spcPts val="0"/>
              </a:spcBef>
              <a:buSzPct val="75000"/>
              <a:buFont typeface="Arial" panose="020B0604020202020204" pitchFamily="34" charset="0"/>
              <a:buChar char="•"/>
              <a:defRPr/>
            </a:pPr>
            <a:endParaRPr lang="en-US" altLang="en-US" sz="2400" dirty="0"/>
          </a:p>
          <a:p>
            <a:pPr marL="658368" lvl="1" indent="-457200">
              <a:spcBef>
                <a:spcPts val="0"/>
              </a:spcBef>
              <a:buSzPct val="75000"/>
              <a:buFont typeface="Arial" panose="020B0604020202020204" pitchFamily="34" charset="0"/>
              <a:buChar char="•"/>
              <a:defRPr/>
            </a:pPr>
            <a:r>
              <a:rPr lang="en-US" altLang="en-US" sz="2400" dirty="0"/>
              <a:t>Mailing address</a:t>
            </a:r>
          </a:p>
          <a:p>
            <a:pPr marL="658368" lvl="1" indent="-457200">
              <a:spcBef>
                <a:spcPts val="0"/>
              </a:spcBef>
              <a:buSzPct val="75000"/>
              <a:buFont typeface="Arial" panose="020B0604020202020204" pitchFamily="34" charset="0"/>
              <a:buChar char="•"/>
              <a:defRPr/>
            </a:pPr>
            <a:endParaRPr lang="en-US" altLang="en-US" sz="2400" dirty="0"/>
          </a:p>
          <a:p>
            <a:pPr marL="658368" lvl="1" indent="-457200">
              <a:spcBef>
                <a:spcPts val="0"/>
              </a:spcBef>
              <a:buSzPct val="75000"/>
              <a:buFont typeface="Arial" panose="020B0604020202020204" pitchFamily="34" charset="0"/>
              <a:buChar char="•"/>
              <a:defRPr/>
            </a:pPr>
            <a:r>
              <a:rPr lang="en-US" altLang="en-US" sz="2400" dirty="0"/>
              <a:t>EIN</a:t>
            </a:r>
          </a:p>
          <a:p>
            <a:pPr marL="658368" lvl="1" indent="-457200">
              <a:spcBef>
                <a:spcPts val="0"/>
              </a:spcBef>
              <a:buSzPct val="75000"/>
              <a:buFont typeface="Arial" panose="020B0604020202020204" pitchFamily="34" charset="0"/>
              <a:buChar char="•"/>
              <a:defRPr/>
            </a:pPr>
            <a:endParaRPr lang="en-US" altLang="en-US" sz="2400" dirty="0"/>
          </a:p>
          <a:p>
            <a:pPr marL="201168" lvl="1" algn="ctr">
              <a:spcBef>
                <a:spcPts val="0"/>
              </a:spcBef>
              <a:buSzPct val="75000"/>
              <a:defRPr/>
            </a:pPr>
            <a:endParaRPr lang="en-US" altLang="en-US" sz="2400" b="1" dirty="0"/>
          </a:p>
          <a:p>
            <a:pPr marL="201168" lvl="1" algn="ctr">
              <a:spcBef>
                <a:spcPts val="0"/>
              </a:spcBef>
              <a:buSzPct val="75000"/>
              <a:defRPr/>
            </a:pPr>
            <a:r>
              <a:rPr lang="en-US" altLang="en-US" sz="2400" b="1" u="sng" dirty="0"/>
              <a:t>BEST PRACTICE IS TO RESUBMIT!</a:t>
            </a:r>
          </a:p>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10</a:t>
            </a:fld>
            <a:endParaRPr lang="en-US"/>
          </a:p>
        </p:txBody>
      </p:sp>
      <p:pic>
        <p:nvPicPr>
          <p:cNvPr id="8" name="Picture 7">
            <a:extLst>
              <a:ext uri="{FF2B5EF4-FFF2-40B4-BE49-F238E27FC236}">
                <a16:creationId xmlns:a16="http://schemas.microsoft.com/office/drawing/2014/main" id="{AA004195-BAF6-4273-BE84-98F114AF0570}"/>
              </a:ext>
            </a:extLst>
          </p:cNvPr>
          <p:cNvPicPr>
            <a:picLocks noChangeAspect="1"/>
          </p:cNvPicPr>
          <p:nvPr/>
        </p:nvPicPr>
        <p:blipFill>
          <a:blip r:embed="rId3"/>
          <a:stretch>
            <a:fillRect/>
          </a:stretch>
        </p:blipFill>
        <p:spPr>
          <a:xfrm>
            <a:off x="5163595" y="215928"/>
            <a:ext cx="6402056" cy="5680051"/>
          </a:xfrm>
          <a:prstGeom prst="rect">
            <a:avLst/>
          </a:prstGeom>
        </p:spPr>
      </p:pic>
    </p:spTree>
    <p:extLst>
      <p:ext uri="{BB962C8B-B14F-4D97-AF65-F5344CB8AC3E}">
        <p14:creationId xmlns:p14="http://schemas.microsoft.com/office/powerpoint/2010/main" val="4285535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890" y="369599"/>
            <a:ext cx="7216541" cy="826681"/>
          </a:xfrm>
          <a:prstGeom prst="rect">
            <a:avLst/>
          </a:prstGeom>
        </p:spPr>
        <p:txBody>
          <a:bodyPr vert="horz" wrap="square" lIns="0" tIns="87166" rIns="0" bIns="0" rtlCol="0" anchor="ctr">
            <a:spAutoFit/>
          </a:bodyPr>
          <a:lstStyle/>
          <a:p>
            <a:pPr marL="1560830">
              <a:lnSpc>
                <a:spcPct val="100000"/>
              </a:lnSpc>
            </a:pPr>
            <a:r>
              <a:t>A</a:t>
            </a:r>
            <a:r>
              <a:rPr spc="5"/>
              <a:t>pp</a:t>
            </a:r>
            <a:r>
              <a:rPr spc="-5"/>
              <a:t>li</a:t>
            </a:r>
            <a:r>
              <a:rPr spc="5"/>
              <a:t>c</a:t>
            </a:r>
            <a:r>
              <a:rPr spc="-10"/>
              <a:t>a</a:t>
            </a:r>
            <a:r>
              <a:rPr spc="-5"/>
              <a:t>tio</a:t>
            </a:r>
            <a:r>
              <a:t>n</a:t>
            </a:r>
            <a:r>
              <a:rPr spc="-30"/>
              <a:t> </a:t>
            </a:r>
            <a:r>
              <a:t>Ov</a:t>
            </a:r>
            <a:r>
              <a:rPr spc="5"/>
              <a:t>e</a:t>
            </a:r>
            <a:r>
              <a:t>r</a:t>
            </a:r>
            <a:r>
              <a:rPr spc="-5"/>
              <a:t>vi</a:t>
            </a:r>
            <a:r>
              <a:rPr spc="5"/>
              <a:t>ew</a:t>
            </a:r>
          </a:p>
        </p:txBody>
      </p:sp>
      <p:sp>
        <p:nvSpPr>
          <p:cNvPr id="4" name="object 4"/>
          <p:cNvSpPr txBox="1">
            <a:spLocks noGrp="1"/>
          </p:cNvSpPr>
          <p:nvPr>
            <p:ph type="sldNum" sz="quarter" idx="12"/>
          </p:nvPr>
        </p:nvSpPr>
        <p:spPr>
          <a:xfrm>
            <a:off x="14557213" y="6367176"/>
            <a:ext cx="458061" cy="184666"/>
          </a:xfrm>
          <a:prstGeom prst="rect">
            <a:avLst/>
          </a:prstGeom>
        </p:spPr>
        <p:txBody>
          <a:bodyPr vert="horz" wrap="square" lIns="0" tIns="0" rIns="0" bIns="0" rtlCol="0" anchor="ctr">
            <a:spAutoFit/>
          </a:bodyPr>
          <a:lstStyle/>
          <a:p>
            <a:pPr marL="71120"/>
            <a:fld id="{81D60167-4931-47E6-BA6A-407CBD079E47}" type="slidenum">
              <a:rPr spc="5" dirty="0"/>
              <a:pPr marL="71120"/>
              <a:t>11</a:t>
            </a:fld>
            <a:endParaRPr spc="5"/>
          </a:p>
        </p:txBody>
      </p:sp>
      <p:sp>
        <p:nvSpPr>
          <p:cNvPr id="5" name="Rectangle 4">
            <a:extLst>
              <a:ext uri="{FF2B5EF4-FFF2-40B4-BE49-F238E27FC236}">
                <a16:creationId xmlns:a16="http://schemas.microsoft.com/office/drawing/2014/main" id="{BB3388A8-4332-4733-9DF9-8190F14D3902}"/>
              </a:ext>
            </a:extLst>
          </p:cNvPr>
          <p:cNvSpPr/>
          <p:nvPr/>
        </p:nvSpPr>
        <p:spPr>
          <a:xfrm>
            <a:off x="1447799" y="1608269"/>
            <a:ext cx="9107557" cy="3908762"/>
          </a:xfrm>
          <a:prstGeom prst="rect">
            <a:avLst/>
          </a:prstGeom>
        </p:spPr>
        <p:txBody>
          <a:bodyPr wrap="square">
            <a:spAutoFit/>
          </a:bodyPr>
          <a:lstStyle/>
          <a:p>
            <a:pPr marL="285750" indent="-285750">
              <a:buFont typeface="Arial" panose="020B0604020202020204" pitchFamily="34" charset="0"/>
              <a:buChar char="•"/>
            </a:pPr>
            <a:r>
              <a:rPr lang="en-US" sz="2400" dirty="0"/>
              <a:t>The Online Application will be available on CSFA’s website on </a:t>
            </a:r>
            <a:br>
              <a:rPr lang="en-US" sz="2400" dirty="0"/>
            </a:br>
            <a:r>
              <a:rPr lang="en-US" sz="2400" dirty="0"/>
              <a:t>Friday, April 29, 2022</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Application deadline Thursday, June 2, 2022 at 5:00 pm</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All applicants are to submit their application using the </a:t>
            </a:r>
            <a:br>
              <a:rPr lang="en-US" sz="2400" dirty="0"/>
            </a:br>
            <a:r>
              <a:rPr lang="en-US" sz="2400" dirty="0"/>
              <a:t>Online Application</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pPr algn="ctr"/>
            <a:r>
              <a:rPr lang="en-US" sz="3200" b="1" u="sng" dirty="0">
                <a:solidFill>
                  <a:srgbClr val="FF0000"/>
                </a:solidFill>
              </a:rPr>
              <a:t>No Late Applications will be accepted</a:t>
            </a:r>
          </a:p>
        </p:txBody>
      </p:sp>
      <p:sp>
        <p:nvSpPr>
          <p:cNvPr id="6" name="Slide Number Placeholder 6">
            <a:extLst>
              <a:ext uri="{FF2B5EF4-FFF2-40B4-BE49-F238E27FC236}">
                <a16:creationId xmlns:a16="http://schemas.microsoft.com/office/drawing/2014/main" id="{10BED76C-EDF6-4F81-B373-88B5424EE4E6}"/>
              </a:ext>
            </a:extLst>
          </p:cNvPr>
          <p:cNvSpPr txBox="1">
            <a:spLocks/>
          </p:cNvSpPr>
          <p:nvPr/>
        </p:nvSpPr>
        <p:spPr>
          <a:xfrm>
            <a:off x="11509213" y="6276947"/>
            <a:ext cx="458061"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890" y="369599"/>
            <a:ext cx="7216541" cy="826681"/>
          </a:xfrm>
          <a:prstGeom prst="rect">
            <a:avLst/>
          </a:prstGeom>
        </p:spPr>
        <p:txBody>
          <a:bodyPr vert="horz" wrap="square" lIns="0" tIns="87166" rIns="0" bIns="0" rtlCol="0" anchor="ctr">
            <a:spAutoFit/>
          </a:bodyPr>
          <a:lstStyle/>
          <a:p>
            <a:pPr marL="1560830">
              <a:lnSpc>
                <a:spcPct val="100000"/>
              </a:lnSpc>
            </a:pPr>
            <a:r>
              <a:t>A</a:t>
            </a:r>
            <a:r>
              <a:rPr spc="5"/>
              <a:t>pp</a:t>
            </a:r>
            <a:r>
              <a:rPr spc="-5"/>
              <a:t>li</a:t>
            </a:r>
            <a:r>
              <a:rPr spc="5"/>
              <a:t>c</a:t>
            </a:r>
            <a:r>
              <a:rPr spc="-10"/>
              <a:t>a</a:t>
            </a:r>
            <a:r>
              <a:rPr spc="-5"/>
              <a:t>tio</a:t>
            </a:r>
            <a:r>
              <a:t>n</a:t>
            </a:r>
            <a:r>
              <a:rPr spc="-30"/>
              <a:t> </a:t>
            </a:r>
            <a:r>
              <a:t>Ov</a:t>
            </a:r>
            <a:r>
              <a:rPr spc="5"/>
              <a:t>e</a:t>
            </a:r>
            <a:r>
              <a:t>r</a:t>
            </a:r>
            <a:r>
              <a:rPr spc="-5"/>
              <a:t>vi</a:t>
            </a:r>
            <a:r>
              <a:rPr spc="5"/>
              <a:t>ew</a:t>
            </a:r>
          </a:p>
        </p:txBody>
      </p:sp>
      <p:sp>
        <p:nvSpPr>
          <p:cNvPr id="4" name="object 4"/>
          <p:cNvSpPr txBox="1">
            <a:spLocks noGrp="1"/>
          </p:cNvSpPr>
          <p:nvPr>
            <p:ph type="sldNum" sz="quarter" idx="12"/>
          </p:nvPr>
        </p:nvSpPr>
        <p:spPr>
          <a:xfrm>
            <a:off x="14557213" y="6367176"/>
            <a:ext cx="458061" cy="184666"/>
          </a:xfrm>
          <a:prstGeom prst="rect">
            <a:avLst/>
          </a:prstGeom>
        </p:spPr>
        <p:txBody>
          <a:bodyPr vert="horz" wrap="square" lIns="0" tIns="0" rIns="0" bIns="0" rtlCol="0" anchor="ctr">
            <a:spAutoFit/>
          </a:bodyPr>
          <a:lstStyle/>
          <a:p>
            <a:pPr marL="71120"/>
            <a:fld id="{81D60167-4931-47E6-BA6A-407CBD079E47}" type="slidenum">
              <a:rPr spc="5" dirty="0"/>
              <a:pPr marL="71120"/>
              <a:t>12</a:t>
            </a:fld>
            <a:endParaRPr spc="5"/>
          </a:p>
        </p:txBody>
      </p:sp>
      <p:sp>
        <p:nvSpPr>
          <p:cNvPr id="5" name="Rectangle 4">
            <a:extLst>
              <a:ext uri="{FF2B5EF4-FFF2-40B4-BE49-F238E27FC236}">
                <a16:creationId xmlns:a16="http://schemas.microsoft.com/office/drawing/2014/main" id="{BB3388A8-4332-4733-9DF9-8190F14D3902}"/>
              </a:ext>
            </a:extLst>
          </p:cNvPr>
          <p:cNvSpPr/>
          <p:nvPr/>
        </p:nvSpPr>
        <p:spPr>
          <a:xfrm>
            <a:off x="1523999" y="1411973"/>
            <a:ext cx="9107557" cy="5139869"/>
          </a:xfrm>
          <a:prstGeom prst="rect">
            <a:avLst/>
          </a:prstGeom>
        </p:spPr>
        <p:txBody>
          <a:bodyPr wrap="square">
            <a:spAutoFit/>
          </a:bodyPr>
          <a:lstStyle/>
          <a:p>
            <a:r>
              <a:rPr lang="en-US" sz="2200" dirty="0"/>
              <a:t>Applications should be submitted under the school’s name </a:t>
            </a:r>
          </a:p>
          <a:p>
            <a:endParaRPr lang="en-US" sz="2200" dirty="0"/>
          </a:p>
          <a:p>
            <a:r>
              <a:rPr lang="en-US" sz="2200" dirty="0"/>
              <a:t>Documents must be a PDF with a maximum file size is 5000KB (5 MB)</a:t>
            </a:r>
          </a:p>
          <a:p>
            <a:endParaRPr lang="en-US" sz="2200" dirty="0"/>
          </a:p>
          <a:p>
            <a:r>
              <a:rPr lang="en-US" sz="2200" dirty="0"/>
              <a:t>Documents to Submit with Application:</a:t>
            </a:r>
          </a:p>
          <a:p>
            <a:endParaRPr lang="en-US" sz="2000" dirty="0"/>
          </a:p>
          <a:p>
            <a:pPr marL="285750" indent="-285750">
              <a:buFont typeface="Arial" panose="020B0604020202020204" pitchFamily="34" charset="0"/>
              <a:buChar char="•"/>
            </a:pPr>
            <a:r>
              <a:rPr lang="en-US" dirty="0"/>
              <a:t>Current valid charter agreement/petition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Approved authorizing board resolution regarding petition approval/adoption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List of Board Members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Completed Legal Status Questionnaire (LSQ) and Certification Signature Pages </a:t>
            </a:r>
            <a:br>
              <a:rPr lang="en-US" dirty="0"/>
            </a:br>
            <a:r>
              <a:rPr lang="en-US" u="sng" dirty="0"/>
              <a:t>(DocuSign is acceptable)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Other documents could include Board Meeting Minutes and Resolutions and </a:t>
            </a:r>
            <a:br>
              <a:rPr lang="en-US" dirty="0"/>
            </a:br>
            <a:r>
              <a:rPr lang="en-US" dirty="0"/>
              <a:t>Facility Appraisals</a:t>
            </a:r>
          </a:p>
        </p:txBody>
      </p:sp>
      <p:sp>
        <p:nvSpPr>
          <p:cNvPr id="6" name="Slide Number Placeholder 6">
            <a:extLst>
              <a:ext uri="{FF2B5EF4-FFF2-40B4-BE49-F238E27FC236}">
                <a16:creationId xmlns:a16="http://schemas.microsoft.com/office/drawing/2014/main" id="{58682740-2877-4E10-96D1-675449A00EF7}"/>
              </a:ext>
            </a:extLst>
          </p:cNvPr>
          <p:cNvSpPr txBox="1">
            <a:spLocks/>
          </p:cNvSpPr>
          <p:nvPr/>
        </p:nvSpPr>
        <p:spPr>
          <a:xfrm>
            <a:off x="11509213" y="6276947"/>
            <a:ext cx="458061"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12</a:t>
            </a:fld>
            <a:endParaRPr lang="en-US"/>
          </a:p>
        </p:txBody>
      </p:sp>
    </p:spTree>
    <p:extLst>
      <p:ext uri="{BB962C8B-B14F-4D97-AF65-F5344CB8AC3E}">
        <p14:creationId xmlns:p14="http://schemas.microsoft.com/office/powerpoint/2010/main" val="3063859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890" y="369599"/>
            <a:ext cx="7216541" cy="826681"/>
          </a:xfrm>
          <a:prstGeom prst="rect">
            <a:avLst/>
          </a:prstGeom>
        </p:spPr>
        <p:txBody>
          <a:bodyPr vert="horz" wrap="square" lIns="0" tIns="87166" rIns="0" bIns="0" rtlCol="0" anchor="ctr">
            <a:spAutoFit/>
          </a:bodyPr>
          <a:lstStyle/>
          <a:p>
            <a:pPr marL="1560830">
              <a:lnSpc>
                <a:spcPct val="100000"/>
              </a:lnSpc>
            </a:pPr>
            <a:r>
              <a:t>A</a:t>
            </a:r>
            <a:r>
              <a:rPr spc="5"/>
              <a:t>pp</a:t>
            </a:r>
            <a:r>
              <a:rPr spc="-5"/>
              <a:t>li</a:t>
            </a:r>
            <a:r>
              <a:rPr spc="5"/>
              <a:t>c</a:t>
            </a:r>
            <a:r>
              <a:rPr spc="-10"/>
              <a:t>a</a:t>
            </a:r>
            <a:r>
              <a:rPr spc="-5"/>
              <a:t>tio</a:t>
            </a:r>
            <a:r>
              <a:t>n</a:t>
            </a:r>
            <a:r>
              <a:rPr spc="-30"/>
              <a:t> </a:t>
            </a:r>
            <a:r>
              <a:t>Ov</a:t>
            </a:r>
            <a:r>
              <a:rPr spc="5"/>
              <a:t>e</a:t>
            </a:r>
            <a:r>
              <a:t>r</a:t>
            </a:r>
            <a:r>
              <a:rPr spc="-5"/>
              <a:t>vi</a:t>
            </a:r>
            <a:r>
              <a:rPr spc="5"/>
              <a:t>ew</a:t>
            </a:r>
          </a:p>
        </p:txBody>
      </p:sp>
      <p:sp>
        <p:nvSpPr>
          <p:cNvPr id="4" name="object 4"/>
          <p:cNvSpPr txBox="1">
            <a:spLocks noGrp="1"/>
          </p:cNvSpPr>
          <p:nvPr>
            <p:ph type="sldNum" sz="quarter" idx="12"/>
          </p:nvPr>
        </p:nvSpPr>
        <p:spPr>
          <a:xfrm>
            <a:off x="14557213" y="6367176"/>
            <a:ext cx="458061" cy="184666"/>
          </a:xfrm>
          <a:prstGeom prst="rect">
            <a:avLst/>
          </a:prstGeom>
        </p:spPr>
        <p:txBody>
          <a:bodyPr vert="horz" wrap="square" lIns="0" tIns="0" rIns="0" bIns="0" rtlCol="0" anchor="ctr">
            <a:spAutoFit/>
          </a:bodyPr>
          <a:lstStyle/>
          <a:p>
            <a:pPr marL="71120"/>
            <a:fld id="{81D60167-4931-47E6-BA6A-407CBD079E47}" type="slidenum">
              <a:rPr spc="5" dirty="0"/>
              <a:pPr marL="71120"/>
              <a:t>13</a:t>
            </a:fld>
            <a:endParaRPr spc="5"/>
          </a:p>
        </p:txBody>
      </p:sp>
      <p:sp>
        <p:nvSpPr>
          <p:cNvPr id="5" name="Rectangle 4">
            <a:extLst>
              <a:ext uri="{FF2B5EF4-FFF2-40B4-BE49-F238E27FC236}">
                <a16:creationId xmlns:a16="http://schemas.microsoft.com/office/drawing/2014/main" id="{BB3388A8-4332-4733-9DF9-8190F14D3902}"/>
              </a:ext>
            </a:extLst>
          </p:cNvPr>
          <p:cNvSpPr/>
          <p:nvPr/>
        </p:nvSpPr>
        <p:spPr>
          <a:xfrm>
            <a:off x="1249017" y="1628147"/>
            <a:ext cx="9107557" cy="4893647"/>
          </a:xfrm>
          <a:prstGeom prst="rect">
            <a:avLst/>
          </a:prstGeom>
        </p:spPr>
        <p:txBody>
          <a:bodyPr wrap="square">
            <a:spAutoFit/>
          </a:bodyPr>
          <a:lstStyle/>
          <a:p>
            <a:pPr marL="342900" indent="-342900">
              <a:buFont typeface="Arial" panose="020B0604020202020204" pitchFamily="34" charset="0"/>
              <a:buChar char="•"/>
            </a:pPr>
            <a:r>
              <a:rPr lang="en-US" sz="2400" dirty="0"/>
              <a:t>All Facility/Lease Agreements must be current and executed by </a:t>
            </a:r>
            <a:br>
              <a:rPr lang="en-US" sz="2400" dirty="0"/>
            </a:br>
            <a:r>
              <a:rPr lang="en-US" sz="2400" dirty="0"/>
              <a:t>all parties.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Each lease agreement should be scanned/added separately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Save by using the following convention: </a:t>
            </a:r>
          </a:p>
          <a:p>
            <a:pPr marL="800100" lvl="1" indent="-342900">
              <a:buFont typeface="Arial" panose="020B0604020202020204" pitchFamily="34" charset="0"/>
              <a:buChar char="•"/>
            </a:pPr>
            <a:r>
              <a:rPr lang="en-US" sz="2400" dirty="0"/>
              <a:t>Applicant - Facility Street Address - Term (EX: XYZ Charter - 123 Main St. – 2021-2025)</a:t>
            </a:r>
          </a:p>
          <a:p>
            <a:endParaRPr lang="en-US" sz="2400" dirty="0"/>
          </a:p>
          <a:p>
            <a:r>
              <a:rPr lang="en-US" sz="2400" u="sng" dirty="0"/>
              <a:t>Important Note: </a:t>
            </a:r>
          </a:p>
          <a:p>
            <a:pPr marL="342900" indent="-342900">
              <a:buFont typeface="Arial" panose="020B0604020202020204" pitchFamily="34" charset="0"/>
              <a:buChar char="•"/>
            </a:pPr>
            <a:r>
              <a:rPr lang="en-US" sz="2400" u="sng" dirty="0"/>
              <a:t>One upload per facility site </a:t>
            </a:r>
          </a:p>
          <a:p>
            <a:pPr marL="342900" indent="-342900">
              <a:buFont typeface="Arial" panose="020B0604020202020204" pitchFamily="34" charset="0"/>
              <a:buChar char="•"/>
            </a:pPr>
            <a:r>
              <a:rPr lang="en-US" sz="2400" u="sng" dirty="0"/>
              <a:t>Combine any corresponding amendment(s) and original lease as a single document  (latest amendment first.)</a:t>
            </a:r>
          </a:p>
        </p:txBody>
      </p:sp>
      <p:sp>
        <p:nvSpPr>
          <p:cNvPr id="6" name="Slide Number Placeholder 6">
            <a:extLst>
              <a:ext uri="{FF2B5EF4-FFF2-40B4-BE49-F238E27FC236}">
                <a16:creationId xmlns:a16="http://schemas.microsoft.com/office/drawing/2014/main" id="{BDE49F24-BB0B-4217-871B-2F6AAF4195D8}"/>
              </a:ext>
            </a:extLst>
          </p:cNvPr>
          <p:cNvSpPr txBox="1">
            <a:spLocks/>
          </p:cNvSpPr>
          <p:nvPr/>
        </p:nvSpPr>
        <p:spPr>
          <a:xfrm>
            <a:off x="11509213" y="6276947"/>
            <a:ext cx="458061"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13</a:t>
            </a:fld>
            <a:endParaRPr lang="en-US"/>
          </a:p>
        </p:txBody>
      </p:sp>
    </p:spTree>
    <p:extLst>
      <p:ext uri="{BB962C8B-B14F-4D97-AF65-F5344CB8AC3E}">
        <p14:creationId xmlns:p14="http://schemas.microsoft.com/office/powerpoint/2010/main" val="3284745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38559"/>
            <a:ext cx="10515600" cy="777875"/>
          </a:xfrm>
        </p:spPr>
        <p:txBody>
          <a:bodyPr>
            <a:normAutofit fontScale="90000"/>
          </a:bodyPr>
          <a:lstStyle/>
          <a:p>
            <a:r>
              <a:rPr lang="en-US"/>
              <a:t>Facility Agreements</a:t>
            </a:r>
            <a:br>
              <a:rPr lang="en-US"/>
            </a:br>
            <a:endParaRPr lang="en-US"/>
          </a:p>
        </p:txBody>
      </p:sp>
      <p:sp>
        <p:nvSpPr>
          <p:cNvPr id="3" name="Content Placeholder 2"/>
          <p:cNvSpPr>
            <a:spLocks noGrp="1"/>
          </p:cNvSpPr>
          <p:nvPr>
            <p:ph idx="1"/>
          </p:nvPr>
        </p:nvSpPr>
        <p:spPr>
          <a:xfrm>
            <a:off x="744416" y="1387480"/>
            <a:ext cx="10761784" cy="5089520"/>
          </a:xfrm>
        </p:spPr>
        <p:txBody>
          <a:bodyPr>
            <a:noAutofit/>
          </a:bodyPr>
          <a:lstStyle/>
          <a:p>
            <a:pPr marL="201168" lvl="1" indent="0">
              <a:spcAft>
                <a:spcPts val="1800"/>
              </a:spcAft>
              <a:buNone/>
            </a:pPr>
            <a:r>
              <a:rPr lang="en-US" sz="2800" b="1" dirty="0"/>
              <a:t>Type of Facility/Lease Agreements</a:t>
            </a:r>
          </a:p>
          <a:p>
            <a:pPr lvl="1">
              <a:lnSpc>
                <a:spcPct val="100000"/>
              </a:lnSpc>
              <a:spcAft>
                <a:spcPts val="600"/>
              </a:spcAft>
            </a:pPr>
            <a:r>
              <a:rPr lang="en-US" altLang="en-US" dirty="0">
                <a:ea typeface="Verdana" panose="020B0604030504040204" pitchFamily="34" charset="0"/>
                <a:cs typeface="Verdana" panose="020B0604030504040204" pitchFamily="34" charset="0"/>
              </a:rPr>
              <a:t>Multi-year Facility/Lease Agreement</a:t>
            </a:r>
          </a:p>
          <a:p>
            <a:pPr lvl="2">
              <a:lnSpc>
                <a:spcPct val="100000"/>
              </a:lnSpc>
              <a:spcAft>
                <a:spcPts val="600"/>
              </a:spcAft>
            </a:pPr>
            <a:r>
              <a:rPr lang="en-US" altLang="en-US" dirty="0">
                <a:ea typeface="Verdana" panose="020B0604030504040204" pitchFamily="34" charset="0"/>
                <a:cs typeface="Verdana" panose="020B0604030504040204" pitchFamily="34" charset="0"/>
              </a:rPr>
              <a:t>Any Facility/Lease Agreements unchanged and approved from the most recent funding round</a:t>
            </a:r>
            <a:endParaRPr lang="en-US" dirty="0"/>
          </a:p>
          <a:p>
            <a:pPr lvl="1">
              <a:lnSpc>
                <a:spcPct val="100000"/>
              </a:lnSpc>
              <a:spcAft>
                <a:spcPts val="600"/>
              </a:spcAft>
              <a:buFont typeface="Arial" panose="020B0604020202020204" pitchFamily="34" charset="0"/>
              <a:buChar char="•"/>
            </a:pPr>
            <a:r>
              <a:rPr lang="en-US" dirty="0"/>
              <a:t>New Facility Agreements that meets one or more of the following:</a:t>
            </a:r>
          </a:p>
          <a:p>
            <a:pPr lvl="2">
              <a:lnSpc>
                <a:spcPct val="100000"/>
              </a:lnSpc>
              <a:spcAft>
                <a:spcPts val="600"/>
              </a:spcAft>
              <a:buFont typeface="Arial" panose="020B0604020202020204" pitchFamily="34" charset="0"/>
              <a:buChar char="•"/>
            </a:pPr>
            <a:r>
              <a:rPr lang="en-US" dirty="0"/>
              <a:t>A rental or lease agreement for a facility not previously occupied by the charter school</a:t>
            </a:r>
          </a:p>
          <a:p>
            <a:pPr lvl="2">
              <a:lnSpc>
                <a:spcPct val="100000"/>
              </a:lnSpc>
              <a:spcAft>
                <a:spcPts val="600"/>
              </a:spcAft>
              <a:buFont typeface="Arial" panose="020B0604020202020204" pitchFamily="34" charset="0"/>
              <a:buChar char="•"/>
            </a:pPr>
            <a:r>
              <a:rPr lang="en-US" altLang="en-US" dirty="0">
                <a:ea typeface="Verdana" panose="020B0604030504040204" pitchFamily="34" charset="0"/>
                <a:cs typeface="Verdana" panose="020B0604030504040204" pitchFamily="34" charset="0"/>
              </a:rPr>
              <a:t>A rental or lease agreement that includes additional square footage; and/or</a:t>
            </a:r>
          </a:p>
          <a:p>
            <a:pPr lvl="2">
              <a:lnSpc>
                <a:spcPct val="100000"/>
              </a:lnSpc>
              <a:spcAft>
                <a:spcPts val="600"/>
              </a:spcAft>
              <a:buFont typeface="Arial" panose="020B0604020202020204" pitchFamily="34" charset="0"/>
              <a:buChar char="•"/>
            </a:pPr>
            <a:r>
              <a:rPr lang="en-US" altLang="en-US" dirty="0">
                <a:ea typeface="Verdana" panose="020B0604030504040204" pitchFamily="34" charset="0"/>
                <a:cs typeface="Verdana" panose="020B0604030504040204" pitchFamily="34" charset="0"/>
              </a:rPr>
              <a:t>A new agreement for existing facilities or square footage when the existing lease is up for renewal or expires</a:t>
            </a:r>
          </a:p>
          <a:p>
            <a:pPr lvl="1">
              <a:spcAft>
                <a:spcPts val="1800"/>
              </a:spcAft>
              <a:buFont typeface="Arial" panose="020B0604020202020204" pitchFamily="34" charset="0"/>
              <a:buChar char="•"/>
            </a:pPr>
            <a:r>
              <a:rPr lang="en-US" altLang="en-US" sz="2000" i="1" u="sng" dirty="0">
                <a:ea typeface="Verdana" panose="020B0604030504040204" pitchFamily="34" charset="0"/>
                <a:cs typeface="Verdana" panose="020B0604030504040204" pitchFamily="34" charset="0"/>
              </a:rPr>
              <a:t>Exception: Options to renew contained in existing rent or lease agreements, on file with </a:t>
            </a:r>
            <a:br>
              <a:rPr lang="en-US" altLang="en-US" sz="2000" i="1" u="sng" dirty="0">
                <a:ea typeface="Verdana" panose="020B0604030504040204" pitchFamily="34" charset="0"/>
                <a:cs typeface="Verdana" panose="020B0604030504040204" pitchFamily="34" charset="0"/>
              </a:rPr>
            </a:br>
            <a:r>
              <a:rPr lang="en-US" altLang="en-US" sz="2000" i="1" u="sng" dirty="0">
                <a:ea typeface="Verdana" panose="020B0604030504040204" pitchFamily="34" charset="0"/>
                <a:cs typeface="Verdana" panose="020B0604030504040204" pitchFamily="34" charset="0"/>
              </a:rPr>
              <a:t>the Authority, executed by the Charter School and the Lessor will not be considered a New </a:t>
            </a:r>
            <a:br>
              <a:rPr lang="en-US" altLang="en-US" sz="2000" i="1" u="sng" dirty="0">
                <a:ea typeface="Verdana" panose="020B0604030504040204" pitchFamily="34" charset="0"/>
                <a:cs typeface="Verdana" panose="020B0604030504040204" pitchFamily="34" charset="0"/>
              </a:rPr>
            </a:br>
            <a:r>
              <a:rPr lang="en-US" altLang="en-US" sz="2000" i="1" u="sng" dirty="0">
                <a:ea typeface="Verdana" panose="020B0604030504040204" pitchFamily="34" charset="0"/>
                <a:cs typeface="Verdana" panose="020B0604030504040204" pitchFamily="34" charset="0"/>
              </a:rPr>
              <a:t>Facility Agreement.</a:t>
            </a:r>
            <a:br>
              <a:rPr lang="en-US" altLang="en-US" sz="2000" i="1" u="sng" dirty="0">
                <a:ea typeface="Verdana" panose="020B0604030504040204" pitchFamily="34" charset="0"/>
                <a:cs typeface="Verdana" panose="020B0604030504040204" pitchFamily="34" charset="0"/>
              </a:rPr>
            </a:br>
            <a:endParaRPr lang="en-US" altLang="en-US" sz="2000" i="1" u="sng" dirty="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629637A9-119A-49DA-BD12-AAC58B377D80}" type="slidenum">
              <a:rPr lang="en-US" smtClean="0"/>
              <a:t>14</a:t>
            </a:fld>
            <a:endParaRPr lang="en-US"/>
          </a:p>
        </p:txBody>
      </p:sp>
    </p:spTree>
    <p:extLst>
      <p:ext uri="{BB962C8B-B14F-4D97-AF65-F5344CB8AC3E}">
        <p14:creationId xmlns:p14="http://schemas.microsoft.com/office/powerpoint/2010/main" val="235732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38559"/>
            <a:ext cx="10515600" cy="777875"/>
          </a:xfrm>
        </p:spPr>
        <p:txBody>
          <a:bodyPr>
            <a:normAutofit fontScale="90000"/>
          </a:bodyPr>
          <a:lstStyle/>
          <a:p>
            <a:r>
              <a:rPr lang="en-US"/>
              <a:t>Facility Agreements</a:t>
            </a:r>
            <a:br>
              <a:rPr lang="en-US"/>
            </a:br>
            <a:endParaRPr lang="en-US"/>
          </a:p>
        </p:txBody>
      </p:sp>
      <p:sp>
        <p:nvSpPr>
          <p:cNvPr id="3" name="Content Placeholder 2"/>
          <p:cNvSpPr>
            <a:spLocks noGrp="1"/>
          </p:cNvSpPr>
          <p:nvPr>
            <p:ph idx="1"/>
          </p:nvPr>
        </p:nvSpPr>
        <p:spPr>
          <a:xfrm>
            <a:off x="744416" y="1387480"/>
            <a:ext cx="10228385" cy="4351338"/>
          </a:xfrm>
        </p:spPr>
        <p:txBody>
          <a:bodyPr>
            <a:noAutofit/>
          </a:bodyPr>
          <a:lstStyle/>
          <a:p>
            <a:pPr marL="201168" lvl="1" indent="0">
              <a:spcAft>
                <a:spcPts val="1800"/>
              </a:spcAft>
              <a:buNone/>
            </a:pPr>
            <a:r>
              <a:rPr lang="en-US" sz="2800" b="1"/>
              <a:t>Examples of New Facility/Lease Agreements</a:t>
            </a:r>
          </a:p>
        </p:txBody>
      </p:sp>
      <p:sp>
        <p:nvSpPr>
          <p:cNvPr id="4" name="Slide Number Placeholder 3"/>
          <p:cNvSpPr>
            <a:spLocks noGrp="1"/>
          </p:cNvSpPr>
          <p:nvPr>
            <p:ph type="sldNum" sz="quarter" idx="12"/>
          </p:nvPr>
        </p:nvSpPr>
        <p:spPr/>
        <p:txBody>
          <a:bodyPr/>
          <a:lstStyle/>
          <a:p>
            <a:fld id="{629637A9-119A-49DA-BD12-AAC58B377D80}" type="slidenum">
              <a:rPr lang="en-US" smtClean="0"/>
              <a:t>15</a:t>
            </a:fld>
            <a:endParaRPr lang="en-US"/>
          </a:p>
        </p:txBody>
      </p:sp>
      <p:graphicFrame>
        <p:nvGraphicFramePr>
          <p:cNvPr id="7" name="Table 6">
            <a:extLst>
              <a:ext uri="{FF2B5EF4-FFF2-40B4-BE49-F238E27FC236}">
                <a16:creationId xmlns:a16="http://schemas.microsoft.com/office/drawing/2014/main" id="{1A788BDD-35C3-4298-AC55-EC740EF53D40}"/>
              </a:ext>
            </a:extLst>
          </p:cNvPr>
          <p:cNvGraphicFramePr>
            <a:graphicFrameLocks noGrp="1"/>
          </p:cNvGraphicFramePr>
          <p:nvPr>
            <p:extLst>
              <p:ext uri="{D42A27DB-BD31-4B8C-83A1-F6EECF244321}">
                <p14:modId xmlns:p14="http://schemas.microsoft.com/office/powerpoint/2010/main" val="2852124118"/>
              </p:ext>
            </p:extLst>
          </p:nvPr>
        </p:nvGraphicFramePr>
        <p:xfrm>
          <a:off x="828675" y="2356066"/>
          <a:ext cx="9557716" cy="3920881"/>
        </p:xfrm>
        <a:graphic>
          <a:graphicData uri="http://schemas.openxmlformats.org/drawingml/2006/table">
            <a:tbl>
              <a:tblPr/>
              <a:tblGrid>
                <a:gridCol w="6882765">
                  <a:extLst>
                    <a:ext uri="{9D8B030D-6E8A-4147-A177-3AD203B41FA5}">
                      <a16:colId xmlns:a16="http://schemas.microsoft.com/office/drawing/2014/main" val="407123766"/>
                    </a:ext>
                  </a:extLst>
                </a:gridCol>
                <a:gridCol w="2674951">
                  <a:extLst>
                    <a:ext uri="{9D8B030D-6E8A-4147-A177-3AD203B41FA5}">
                      <a16:colId xmlns:a16="http://schemas.microsoft.com/office/drawing/2014/main" val="257862750"/>
                    </a:ext>
                  </a:extLst>
                </a:gridCol>
              </a:tblGrid>
              <a:tr h="871083">
                <a:tc>
                  <a:txBody>
                    <a:bodyPr/>
                    <a:lstStyle/>
                    <a:p>
                      <a:pPr marL="0" marR="0" lvl="0" indent="0" algn="r" defTabSz="914400" rtl="0" eaLnBrk="1" fontAlgn="auto" latinLnBrk="0" hangingPunct="1">
                        <a:lnSpc>
                          <a:spcPct val="100000"/>
                        </a:lnSpc>
                        <a:spcBef>
                          <a:spcPts val="0"/>
                        </a:spcBef>
                        <a:spcAft>
                          <a:spcPts val="0"/>
                        </a:spcAft>
                        <a:buClrTx/>
                        <a:buSzTx/>
                        <a:buFont typeface="+mj-lt"/>
                        <a:buNone/>
                        <a:tabLst/>
                        <a:defRPr/>
                      </a:pPr>
                      <a:r>
                        <a:rPr lang="en-US" altLang="en-US" sz="2200" u="none" dirty="0">
                          <a:ea typeface="Verdana" panose="020B0604030504040204" pitchFamily="34" charset="0"/>
                          <a:cs typeface="Verdana" panose="020B0604030504040204" pitchFamily="34" charset="0"/>
                        </a:rPr>
                        <a:t>1. XYZ Charter increases 50 sq. feet by amending its current lease</a:t>
                      </a:r>
                      <a:endParaRPr lang="en-US" sz="2200" u="none" dirty="0"/>
                    </a:p>
                  </a:txBody>
                  <a:tcPr anchor="ctr">
                    <a:lnL w="12700" cmpd="sng">
                      <a:noFill/>
                      <a:prstDash val="solid"/>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en-US" sz="2200" i="1" dirty="0">
                          <a:ea typeface="Verdana" panose="020B0604030504040204" pitchFamily="34" charset="0"/>
                          <a:cs typeface="Verdana" panose="020B0604030504040204" pitchFamily="34" charset="0"/>
                        </a:rPr>
                        <a:t>- New Agreement</a:t>
                      </a:r>
                      <a:endParaRPr lang="en-US" sz="2200" i="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7421515"/>
                  </a:ext>
                </a:extLst>
              </a:tr>
              <a:tr h="1327812">
                <a:tc>
                  <a:txBody>
                    <a:bodyPr/>
                    <a:lstStyle/>
                    <a:p>
                      <a:pPr marL="0" marR="0" lvl="0" indent="0" algn="r" defTabSz="914400" rtl="0" eaLnBrk="1" fontAlgn="auto" latinLnBrk="0" hangingPunct="1">
                        <a:lnSpc>
                          <a:spcPct val="100000"/>
                        </a:lnSpc>
                        <a:spcBef>
                          <a:spcPts val="0"/>
                        </a:spcBef>
                        <a:spcAft>
                          <a:spcPts val="0"/>
                        </a:spcAft>
                        <a:buClrTx/>
                        <a:buSzTx/>
                        <a:buFont typeface="+mj-lt"/>
                        <a:buNone/>
                        <a:tabLst/>
                        <a:defRPr/>
                      </a:pPr>
                      <a:r>
                        <a:rPr lang="en-US" altLang="en-US" sz="2200" u="none">
                          <a:ea typeface="Verdana" panose="020B0604030504040204" pitchFamily="34" charset="0"/>
                          <a:cs typeface="Verdana" panose="020B0604030504040204" pitchFamily="34" charset="0"/>
                        </a:rPr>
                        <a:t>2. XYZ Charter signs a new lease with a new landlord for the same site and square footage</a:t>
                      </a:r>
                      <a:endParaRPr lang="en-US" sz="2200" u="none"/>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en-US" sz="2200" i="1" dirty="0">
                          <a:ea typeface="Verdana" panose="020B0604030504040204" pitchFamily="34" charset="0"/>
                          <a:cs typeface="Verdana" panose="020B0604030504040204" pitchFamily="34" charset="0"/>
                        </a:rPr>
                        <a:t>- New Agreement</a:t>
                      </a:r>
                      <a:endParaRPr lang="en-US" sz="2200" i="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7288249"/>
                  </a:ext>
                </a:extLst>
              </a:tr>
              <a:tr h="873493">
                <a:tc>
                  <a:txBody>
                    <a:bodyPr/>
                    <a:lstStyle/>
                    <a:p>
                      <a:pPr marL="0" indent="0" algn="r">
                        <a:buFont typeface="+mj-lt"/>
                        <a:buNone/>
                      </a:pPr>
                      <a:r>
                        <a:rPr lang="en-US" sz="2200" u="none"/>
                        <a:t>3. XYZ Charter exercises a renewal option in last year’s lease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r>
                        <a:rPr lang="en-US" sz="2200" b="1" i="1" dirty="0"/>
                        <a:t>- Multi-year Agreement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4828580"/>
                  </a:ext>
                </a:extLst>
              </a:tr>
              <a:tr h="848493">
                <a:tc>
                  <a:txBody>
                    <a:bodyPr/>
                    <a:lstStyle/>
                    <a:p>
                      <a:pPr marL="0" indent="0" algn="r">
                        <a:buFont typeface="+mj-lt"/>
                        <a:buNone/>
                      </a:pPr>
                      <a:r>
                        <a:rPr lang="en-US" sz="2200" u="none"/>
                        <a:t>4. XYZ Charter opens a new site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r>
                        <a:rPr lang="en-US" sz="2200" i="1" dirty="0"/>
                        <a:t>- New Agreement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0694023"/>
                  </a:ext>
                </a:extLst>
              </a:tr>
            </a:tbl>
          </a:graphicData>
        </a:graphic>
      </p:graphicFrame>
    </p:spTree>
    <p:extLst>
      <p:ext uri="{BB962C8B-B14F-4D97-AF65-F5344CB8AC3E}">
        <p14:creationId xmlns:p14="http://schemas.microsoft.com/office/powerpoint/2010/main" val="2894987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77806"/>
            <a:ext cx="10515600" cy="777875"/>
          </a:xfrm>
        </p:spPr>
        <p:txBody>
          <a:bodyPr>
            <a:normAutofit fontScale="90000"/>
          </a:bodyPr>
          <a:lstStyle/>
          <a:p>
            <a:r>
              <a:rPr lang="en-US"/>
              <a:t>Independent Appraisal</a:t>
            </a:r>
            <a:br>
              <a:rPr lang="en-US"/>
            </a:br>
            <a:endParaRPr lang="en-US"/>
          </a:p>
        </p:txBody>
      </p:sp>
      <p:sp>
        <p:nvSpPr>
          <p:cNvPr id="3" name="Content Placeholder 2"/>
          <p:cNvSpPr>
            <a:spLocks noGrp="1"/>
          </p:cNvSpPr>
          <p:nvPr>
            <p:ph idx="1"/>
          </p:nvPr>
        </p:nvSpPr>
        <p:spPr>
          <a:xfrm>
            <a:off x="990600" y="1555680"/>
            <a:ext cx="10226040" cy="4875599"/>
          </a:xfrm>
        </p:spPr>
        <p:txBody>
          <a:bodyPr>
            <a:normAutofit fontScale="92500" lnSpcReduction="10000"/>
          </a:bodyPr>
          <a:lstStyle/>
          <a:p>
            <a:pPr marL="0" indent="0">
              <a:lnSpc>
                <a:spcPct val="150000"/>
              </a:lnSpc>
              <a:buNone/>
            </a:pPr>
            <a:r>
              <a:rPr lang="en-US" altLang="en-US" b="1" dirty="0">
                <a:ea typeface="Verdana" panose="020B0604030504040204" pitchFamily="34" charset="0"/>
                <a:cs typeface="Verdana" panose="020B0604030504040204" pitchFamily="34" charset="0"/>
              </a:rPr>
              <a:t>Appraisal Request</a:t>
            </a:r>
            <a:endParaRPr lang="en-US" dirty="0">
              <a:ea typeface="Times New Roman" panose="02020603050405020304" pitchFamily="18" charset="0"/>
              <a:cs typeface="Arial" panose="020B0604020202020204" pitchFamily="34" charset="0"/>
            </a:endParaRPr>
          </a:p>
          <a:p>
            <a:pPr marL="301943" lvl="1" indent="0">
              <a:spcBef>
                <a:spcPts val="0"/>
              </a:spcBef>
              <a:buNone/>
            </a:pPr>
            <a:r>
              <a:rPr lang="en-US" sz="2200" dirty="0">
                <a:ea typeface="Times New Roman" panose="02020603050405020304" pitchFamily="18" charset="0"/>
                <a:cs typeface="Arial" panose="020B0604020202020204" pitchFamily="34" charset="0"/>
              </a:rPr>
              <a:t>Independent Appraisal will be required based on the following:</a:t>
            </a:r>
          </a:p>
          <a:p>
            <a:pPr marL="1051243" lvl="1" indent="-285750">
              <a:spcBef>
                <a:spcPts val="0"/>
              </a:spcBef>
              <a:buFont typeface="Arial" panose="020B0604020202020204" pitchFamily="34" charset="0"/>
              <a:buChar char="•"/>
            </a:pPr>
            <a:r>
              <a:rPr lang="en-US" sz="2200" dirty="0">
                <a:ea typeface="Times New Roman" panose="02020603050405020304" pitchFamily="18" charset="0"/>
                <a:cs typeface="Arial" panose="020B0604020202020204" pitchFamily="34" charset="0"/>
              </a:rPr>
              <a:t>Applicant meets Program eligibility requirements</a:t>
            </a:r>
          </a:p>
          <a:p>
            <a:pPr marL="1051243" lvl="1" indent="-285750">
              <a:spcBef>
                <a:spcPts val="0"/>
              </a:spcBef>
              <a:buFont typeface="Arial" panose="020B0604020202020204" pitchFamily="34" charset="0"/>
              <a:buChar char="•"/>
            </a:pPr>
            <a:r>
              <a:rPr lang="en-US" sz="2200" dirty="0">
                <a:ea typeface="Times New Roman" panose="02020603050405020304" pitchFamily="18" charset="0"/>
                <a:cs typeface="Arial" panose="020B0604020202020204" pitchFamily="34" charset="0"/>
              </a:rPr>
              <a:t>Applicant’s facility has a New Facility Agreement</a:t>
            </a:r>
          </a:p>
          <a:p>
            <a:pPr marL="1051243" lvl="1" indent="-285750">
              <a:spcBef>
                <a:spcPts val="0"/>
              </a:spcBef>
              <a:buFont typeface="Arial" panose="020B0604020202020204" pitchFamily="34" charset="0"/>
              <a:buChar char="•"/>
            </a:pPr>
            <a:r>
              <a:rPr lang="en-US" sz="2200" dirty="0">
                <a:ea typeface="Times New Roman" panose="02020603050405020304" pitchFamily="18" charset="0"/>
                <a:cs typeface="Arial" panose="020B0604020202020204" pitchFamily="34" charset="0"/>
              </a:rPr>
              <a:t>An appraisal on file completed within the last three years</a:t>
            </a:r>
          </a:p>
          <a:p>
            <a:pPr marL="0" marR="0" indent="0">
              <a:spcBef>
                <a:spcPts val="0"/>
              </a:spcBef>
              <a:spcAft>
                <a:spcPts val="0"/>
              </a:spcAft>
              <a:buNone/>
            </a:pPr>
            <a:endParaRPr lang="en-US" sz="3200" b="1" dirty="0">
              <a:ea typeface="Times New Roman" panose="02020603050405020304" pitchFamily="18" charset="0"/>
              <a:cs typeface="Arial" panose="020B0604020202020204" pitchFamily="34" charset="0"/>
            </a:endParaRPr>
          </a:p>
          <a:p>
            <a:pPr marL="0" marR="0" indent="0">
              <a:spcBef>
                <a:spcPts val="0"/>
              </a:spcBef>
              <a:spcAft>
                <a:spcPts val="600"/>
              </a:spcAft>
              <a:buNone/>
            </a:pPr>
            <a:r>
              <a:rPr lang="en-US" b="1" dirty="0">
                <a:ea typeface="Times New Roman" panose="02020603050405020304" pitchFamily="18" charset="0"/>
                <a:cs typeface="Arial" panose="020B0604020202020204" pitchFamily="34" charset="0"/>
              </a:rPr>
              <a:t>Contents of the Appraisal</a:t>
            </a:r>
          </a:p>
          <a:p>
            <a:pPr marL="301943" lvl="1" indent="0">
              <a:spcBef>
                <a:spcPts val="0"/>
              </a:spcBef>
              <a:buNone/>
            </a:pPr>
            <a:r>
              <a:rPr lang="en-US" sz="2200" dirty="0">
                <a:ea typeface="Times New Roman" panose="02020603050405020304" pitchFamily="18" charset="0"/>
                <a:cs typeface="Arial" panose="020B0604020202020204" pitchFamily="34" charset="0"/>
              </a:rPr>
              <a:t>The Appraisal shall be consistent with the Uniform Standards of Professional Appraisal Practice (USPAP), and at a minimum contain the following items:</a:t>
            </a:r>
          </a:p>
          <a:p>
            <a:pPr marL="1154430" lvl="3" indent="-285750">
              <a:spcBef>
                <a:spcPts val="0"/>
              </a:spcBef>
              <a:buFont typeface="Arial" panose="020B0604020202020204" pitchFamily="34" charset="0"/>
              <a:buChar char="•"/>
            </a:pPr>
            <a:r>
              <a:rPr lang="en-US" sz="2200" dirty="0">
                <a:ea typeface="Times New Roman" panose="02020603050405020304" pitchFamily="18" charset="0"/>
                <a:cs typeface="Arial" panose="020B0604020202020204" pitchFamily="34" charset="0"/>
              </a:rPr>
              <a:t>Certified General Appraiser licensed by the California Department of Real </a:t>
            </a:r>
            <a:br>
              <a:rPr lang="en-US" sz="2200" dirty="0">
                <a:ea typeface="Times New Roman" panose="02020603050405020304" pitchFamily="18" charset="0"/>
                <a:cs typeface="Arial" panose="020B0604020202020204" pitchFamily="34" charset="0"/>
              </a:rPr>
            </a:br>
            <a:r>
              <a:rPr lang="en-US" sz="2200" dirty="0">
                <a:ea typeface="Times New Roman" panose="02020603050405020304" pitchFamily="18" charset="0"/>
                <a:cs typeface="Arial" panose="020B0604020202020204" pitchFamily="34" charset="0"/>
              </a:rPr>
              <a:t>Estate Appraisers;</a:t>
            </a:r>
          </a:p>
          <a:p>
            <a:pPr marL="1154430" lvl="3" indent="-285750">
              <a:spcBef>
                <a:spcPts val="0"/>
              </a:spcBef>
              <a:buFont typeface="Arial" panose="020B0604020202020204" pitchFamily="34" charset="0"/>
              <a:buChar char="•"/>
            </a:pPr>
            <a:r>
              <a:rPr lang="en-US" sz="2200" dirty="0">
                <a:ea typeface="Times New Roman" panose="02020603050405020304" pitchFamily="18" charset="0"/>
                <a:cs typeface="Arial" panose="020B0604020202020204" pitchFamily="34" charset="0"/>
              </a:rPr>
              <a:t>The Appraiser shall not be a Related party as defined in section 10170.14(a)(3);</a:t>
            </a:r>
          </a:p>
          <a:p>
            <a:pPr marL="1154430" lvl="3" indent="-285750">
              <a:spcBef>
                <a:spcPts val="0"/>
              </a:spcBef>
              <a:buFont typeface="Arial" panose="020B0604020202020204" pitchFamily="34" charset="0"/>
              <a:buChar char="•"/>
            </a:pPr>
            <a:r>
              <a:rPr lang="en-US" sz="2200" dirty="0">
                <a:ea typeface="Times New Roman" panose="02020603050405020304" pitchFamily="18" charset="0"/>
                <a:cs typeface="Arial" panose="020B0604020202020204" pitchFamily="34" charset="0"/>
              </a:rPr>
              <a:t>“Intended Client” shall be the Charter School;</a:t>
            </a:r>
          </a:p>
          <a:p>
            <a:pPr marL="1154430" lvl="3" indent="-285750">
              <a:spcBef>
                <a:spcPts val="0"/>
              </a:spcBef>
              <a:buFont typeface="Arial" panose="020B0604020202020204" pitchFamily="34" charset="0"/>
              <a:buChar char="•"/>
            </a:pPr>
            <a:r>
              <a:rPr lang="en-US" sz="2200" dirty="0">
                <a:ea typeface="Times New Roman" panose="02020603050405020304" pitchFamily="18" charset="0"/>
                <a:cs typeface="Arial" panose="020B0604020202020204" pitchFamily="34" charset="0"/>
              </a:rPr>
              <a:t>“User” shall be the California School Finance Authority for Charter School Facility Grant Program eligibility;</a:t>
            </a:r>
          </a:p>
          <a:p>
            <a:pPr marL="1154430" lvl="3" indent="-285750">
              <a:spcBef>
                <a:spcPts val="0"/>
              </a:spcBef>
              <a:buFont typeface="Arial" panose="020B0604020202020204" pitchFamily="34" charset="0"/>
              <a:buChar char="•"/>
            </a:pPr>
            <a:r>
              <a:rPr lang="en-US" sz="2200" dirty="0">
                <a:ea typeface="Times New Roman" panose="02020603050405020304" pitchFamily="18" charset="0"/>
                <a:cs typeface="Arial" panose="020B0604020202020204" pitchFamily="34" charset="0"/>
              </a:rPr>
              <a:t>Provide a Fair Market Rent Analysis including a signed Certification consistent with language found in USPAP.</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210312" indent="0">
              <a:spcBef>
                <a:spcPts val="0"/>
              </a:spcBef>
              <a:buNone/>
            </a:pPr>
            <a:endParaRPr lang="en-US" sz="2200" dirty="0">
              <a:solidFill>
                <a:schemeClr val="tx2"/>
              </a:solidFill>
              <a:ea typeface="Times New Roman" panose="02020603050405020304" pitchFamily="18" charset="0"/>
            </a:endParaRPr>
          </a:p>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16</a:t>
            </a:fld>
            <a:endParaRPr lang="en-US"/>
          </a:p>
        </p:txBody>
      </p:sp>
    </p:spTree>
    <p:extLst>
      <p:ext uri="{BB962C8B-B14F-4D97-AF65-F5344CB8AC3E}">
        <p14:creationId xmlns:p14="http://schemas.microsoft.com/office/powerpoint/2010/main" val="3972872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538" y="874702"/>
            <a:ext cx="10515600" cy="777875"/>
          </a:xfrm>
        </p:spPr>
        <p:txBody>
          <a:bodyPr>
            <a:normAutofit fontScale="90000"/>
          </a:bodyPr>
          <a:lstStyle/>
          <a:p>
            <a:r>
              <a:rPr lang="en-US" dirty="0"/>
              <a:t>Reimbursable Lease Costs</a:t>
            </a:r>
            <a:br>
              <a:rPr lang="en-US" dirty="0"/>
            </a:br>
            <a:endParaRPr lang="en-US" dirty="0"/>
          </a:p>
        </p:txBody>
      </p:sp>
      <p:sp>
        <p:nvSpPr>
          <p:cNvPr id="3" name="Content Placeholder 2"/>
          <p:cNvSpPr>
            <a:spLocks noGrp="1"/>
          </p:cNvSpPr>
          <p:nvPr>
            <p:ph idx="1"/>
          </p:nvPr>
        </p:nvSpPr>
        <p:spPr/>
        <p:txBody>
          <a:bodyPr vert="horz" lIns="0" tIns="45720" rIns="0" bIns="45720" rtlCol="0" anchor="t">
            <a:normAutofit/>
          </a:bodyPr>
          <a:lstStyle/>
          <a:p>
            <a:pPr marL="0" indent="0">
              <a:buNone/>
            </a:pPr>
            <a:endParaRPr lang="en-US" dirty="0">
              <a:cs typeface="Calibri"/>
            </a:endParaRPr>
          </a:p>
          <a:p>
            <a:endParaRPr lang="en-US" dirty="0">
              <a:cs typeface="Calibri"/>
            </a:endParaRPr>
          </a:p>
        </p:txBody>
      </p:sp>
      <p:sp>
        <p:nvSpPr>
          <p:cNvPr id="7" name="TextBox 6">
            <a:extLst>
              <a:ext uri="{FF2B5EF4-FFF2-40B4-BE49-F238E27FC236}">
                <a16:creationId xmlns:a16="http://schemas.microsoft.com/office/drawing/2014/main" id="{B8C8D182-3392-4E71-B8B1-6E53EC93267E}"/>
              </a:ext>
            </a:extLst>
          </p:cNvPr>
          <p:cNvSpPr txBox="1"/>
          <p:nvPr/>
        </p:nvSpPr>
        <p:spPr>
          <a:xfrm>
            <a:off x="930984" y="3757427"/>
            <a:ext cx="9698502" cy="2985433"/>
          </a:xfrm>
          <a:prstGeom prst="rect">
            <a:avLst/>
          </a:prstGeom>
          <a:noFill/>
        </p:spPr>
        <p:txBody>
          <a:bodyPr wrap="square" rtlCol="0">
            <a:spAutoFit/>
          </a:bodyPr>
          <a:lstStyle/>
          <a:p>
            <a:r>
              <a:rPr lang="en-US" sz="2000" b="1" dirty="0"/>
              <a:t>Example:</a:t>
            </a:r>
          </a:p>
          <a:p>
            <a:pPr marL="742950" lvl="1" indent="-285750">
              <a:buFont typeface="Arial" panose="020B0604020202020204" pitchFamily="34" charset="0"/>
              <a:buChar char="•"/>
            </a:pPr>
            <a:r>
              <a:rPr lang="en-US" sz="2000" dirty="0"/>
              <a:t>XYZ Charter has a lease agreement for 25,000 sq. ft. from 2017-2020.</a:t>
            </a:r>
          </a:p>
          <a:p>
            <a:pPr marL="1200150" lvl="2" indent="-285750">
              <a:buFont typeface="Arial" panose="020B0604020202020204" pitchFamily="34" charset="0"/>
              <a:buChar char="•"/>
            </a:pPr>
            <a:r>
              <a:rPr lang="en-US" dirty="0"/>
              <a:t>XYZ receives required appraisal that indicates an increase in rent </a:t>
            </a:r>
          </a:p>
          <a:p>
            <a:pPr marL="1200150" lvl="2" indent="-285750">
              <a:buFont typeface="Arial" panose="020B0604020202020204" pitchFamily="34" charset="0"/>
              <a:buChar char="•"/>
            </a:pPr>
            <a:r>
              <a:rPr lang="en-US" dirty="0"/>
              <a:t>For 2018-19 and 2019-20, XYZ’s lease was capped by COLA increases based on FY reimbursable rent</a:t>
            </a:r>
          </a:p>
          <a:p>
            <a:pPr marL="742950" lvl="1" indent="-285750">
              <a:buFont typeface="Arial" panose="020B0604020202020204" pitchFamily="34" charset="0"/>
              <a:buChar char="•"/>
            </a:pPr>
            <a:r>
              <a:rPr lang="en-US" sz="2000" dirty="0"/>
              <a:t>XYZ Charter renews the lease agreement for 2020-2022 with an increase to 27,500 square feet</a:t>
            </a:r>
          </a:p>
          <a:p>
            <a:pPr marL="1200150" lvl="2" indent="-285750">
              <a:buFont typeface="Arial" panose="020B0604020202020204" pitchFamily="34" charset="0"/>
              <a:buChar char="•"/>
            </a:pPr>
            <a:r>
              <a:rPr lang="en-US" dirty="0"/>
              <a:t>XYZ obtains required appraisal which was lower than their actual rent and caps the award</a:t>
            </a:r>
          </a:p>
          <a:p>
            <a:pPr marL="1200150" lvl="2" indent="-285750">
              <a:buFont typeface="Arial" panose="020B0604020202020204" pitchFamily="34" charset="0"/>
              <a:buChar char="•"/>
            </a:pPr>
            <a:r>
              <a:rPr lang="en-US" dirty="0"/>
              <a:t>For 2021-22, XYZ’s lease was capped by COLA increases based on FY reimbursable rent</a:t>
            </a:r>
          </a:p>
          <a:p>
            <a:pPr lvl="2"/>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17</a:t>
            </a:fld>
            <a:endParaRPr lang="en-US"/>
          </a:p>
        </p:txBody>
      </p:sp>
      <p:pic>
        <p:nvPicPr>
          <p:cNvPr id="8" name="Picture 7">
            <a:extLst>
              <a:ext uri="{FF2B5EF4-FFF2-40B4-BE49-F238E27FC236}">
                <a16:creationId xmlns:a16="http://schemas.microsoft.com/office/drawing/2014/main" id="{2F4A921D-6065-4858-AC3D-175C582F27ED}"/>
              </a:ext>
            </a:extLst>
          </p:cNvPr>
          <p:cNvPicPr>
            <a:picLocks noChangeAspect="1"/>
          </p:cNvPicPr>
          <p:nvPr/>
        </p:nvPicPr>
        <p:blipFill>
          <a:blip r:embed="rId3"/>
          <a:stretch>
            <a:fillRect/>
          </a:stretch>
        </p:blipFill>
        <p:spPr>
          <a:xfrm>
            <a:off x="1934028" y="1450779"/>
            <a:ext cx="7692414" cy="2133600"/>
          </a:xfrm>
          <a:prstGeom prst="rect">
            <a:avLst/>
          </a:prstGeom>
        </p:spPr>
      </p:pic>
    </p:spTree>
    <p:extLst>
      <p:ext uri="{BB962C8B-B14F-4D97-AF65-F5344CB8AC3E}">
        <p14:creationId xmlns:p14="http://schemas.microsoft.com/office/powerpoint/2010/main" val="2698960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33566"/>
            <a:ext cx="10944101" cy="777875"/>
          </a:xfrm>
        </p:spPr>
        <p:txBody>
          <a:bodyPr>
            <a:normAutofit/>
          </a:bodyPr>
          <a:lstStyle/>
          <a:p>
            <a:r>
              <a:rPr lang="en-US" sz="4300"/>
              <a:t>Data and Statistics </a:t>
            </a:r>
          </a:p>
        </p:txBody>
      </p:sp>
      <p:sp>
        <p:nvSpPr>
          <p:cNvPr id="5" name="Slide Number Placeholder 4"/>
          <p:cNvSpPr>
            <a:spLocks noGrp="1"/>
          </p:cNvSpPr>
          <p:nvPr>
            <p:ph type="sldNum" sz="quarter" idx="12"/>
          </p:nvPr>
        </p:nvSpPr>
        <p:spPr/>
        <p:txBody>
          <a:bodyPr/>
          <a:lstStyle/>
          <a:p>
            <a:fld id="{629637A9-119A-49DA-BD12-AAC58B377D80}" type="slidenum">
              <a:rPr lang="en-US" smtClean="0"/>
              <a:t>18</a:t>
            </a:fld>
            <a:endParaRPr lang="en-US"/>
          </a:p>
        </p:txBody>
      </p:sp>
      <p:graphicFrame>
        <p:nvGraphicFramePr>
          <p:cNvPr id="7" name="Object 6">
            <a:extLst>
              <a:ext uri="{FF2B5EF4-FFF2-40B4-BE49-F238E27FC236}">
                <a16:creationId xmlns:a16="http://schemas.microsoft.com/office/drawing/2014/main" id="{02495397-C0CF-4650-848A-C3BC2E267253}"/>
              </a:ext>
            </a:extLst>
          </p:cNvPr>
          <p:cNvGraphicFramePr>
            <a:graphicFrameLocks noChangeAspect="1"/>
          </p:cNvGraphicFramePr>
          <p:nvPr>
            <p:extLst>
              <p:ext uri="{D42A27DB-BD31-4B8C-83A1-F6EECF244321}">
                <p14:modId xmlns:p14="http://schemas.microsoft.com/office/powerpoint/2010/main" val="3181249821"/>
              </p:ext>
            </p:extLst>
          </p:nvPr>
        </p:nvGraphicFramePr>
        <p:xfrm>
          <a:off x="1702986" y="1570568"/>
          <a:ext cx="8786027" cy="1134532"/>
        </p:xfrm>
        <a:graphic>
          <a:graphicData uri="http://schemas.openxmlformats.org/presentationml/2006/ole">
            <mc:AlternateContent xmlns:mc="http://schemas.openxmlformats.org/markup-compatibility/2006">
              <mc:Choice xmlns:v="urn:schemas-microsoft-com:vml" Requires="v">
                <p:oleObj spid="_x0000_s1085" name="Worksheet" r:id="rId4" imgW="7401137" imgH="955887" progId="Excel.Sheet.12">
                  <p:embed/>
                </p:oleObj>
              </mc:Choice>
              <mc:Fallback>
                <p:oleObj name="Worksheet" r:id="rId4" imgW="7401137" imgH="955887" progId="Excel.Sheet.12">
                  <p:embed/>
                  <p:pic>
                    <p:nvPicPr>
                      <p:cNvPr id="20" name="Object 19">
                        <a:extLst>
                          <a:ext uri="{FF2B5EF4-FFF2-40B4-BE49-F238E27FC236}">
                            <a16:creationId xmlns:a16="http://schemas.microsoft.com/office/drawing/2014/main" id="{44BE6B53-A2DD-4F76-80AF-D2E965E11822}"/>
                          </a:ext>
                        </a:extLst>
                      </p:cNvPr>
                      <p:cNvPicPr/>
                      <p:nvPr/>
                    </p:nvPicPr>
                    <p:blipFill>
                      <a:blip r:embed="rId5"/>
                      <a:stretch>
                        <a:fillRect/>
                      </a:stretch>
                    </p:blipFill>
                    <p:spPr>
                      <a:xfrm>
                        <a:off x="1702986" y="1570568"/>
                        <a:ext cx="8786027" cy="113453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40ABE28D-5929-4CEA-AE27-415EA3C06134}"/>
              </a:ext>
            </a:extLst>
          </p:cNvPr>
          <p:cNvSpPr txBox="1"/>
          <p:nvPr/>
        </p:nvSpPr>
        <p:spPr>
          <a:xfrm>
            <a:off x="2572985" y="3007334"/>
            <a:ext cx="7350826" cy="369332"/>
          </a:xfrm>
          <a:prstGeom prst="rect">
            <a:avLst/>
          </a:prstGeom>
          <a:noFill/>
        </p:spPr>
        <p:txBody>
          <a:bodyPr wrap="square" rtlCol="0">
            <a:spAutoFit/>
          </a:bodyPr>
          <a:lstStyle/>
          <a:p>
            <a:pPr algn="ctr"/>
            <a:r>
              <a:rPr lang="en-US" b="1" i="1" dirty="0">
                <a:solidFill>
                  <a:schemeClr val="tx2"/>
                </a:solidFill>
              </a:rPr>
              <a:t>*Fiscal years 2021-22 and 2022-23 are projections and subject to change</a:t>
            </a:r>
          </a:p>
        </p:txBody>
      </p:sp>
      <p:graphicFrame>
        <p:nvGraphicFramePr>
          <p:cNvPr id="10" name="Chart 9">
            <a:extLst>
              <a:ext uri="{FF2B5EF4-FFF2-40B4-BE49-F238E27FC236}">
                <a16:creationId xmlns:a16="http://schemas.microsoft.com/office/drawing/2014/main" id="{E511764E-0FB9-48C9-A551-41C1C1D44978}"/>
              </a:ext>
            </a:extLst>
          </p:cNvPr>
          <p:cNvGraphicFramePr>
            <a:graphicFrameLocks/>
          </p:cNvGraphicFramePr>
          <p:nvPr>
            <p:extLst>
              <p:ext uri="{D42A27DB-BD31-4B8C-83A1-F6EECF244321}">
                <p14:modId xmlns:p14="http://schemas.microsoft.com/office/powerpoint/2010/main" val="3788609503"/>
              </p:ext>
            </p:extLst>
          </p:nvPr>
        </p:nvGraphicFramePr>
        <p:xfrm>
          <a:off x="2986615" y="3526367"/>
          <a:ext cx="6523567" cy="318756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178871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83078" y="721764"/>
            <a:ext cx="10933430" cy="839195"/>
          </a:xfrm>
        </p:spPr>
        <p:txBody>
          <a:bodyPr>
            <a:normAutofit fontScale="90000"/>
          </a:bodyPr>
          <a:lstStyle/>
          <a:p>
            <a:r>
              <a:rPr lang="en-US" dirty="0"/>
              <a:t>Upcoming Events</a:t>
            </a:r>
            <a:br>
              <a:rPr lang="en-US" dirty="0"/>
            </a:br>
            <a:endParaRPr lang="en-US" dirty="0"/>
          </a:p>
        </p:txBody>
      </p:sp>
      <p:sp>
        <p:nvSpPr>
          <p:cNvPr id="8" name="Content Placeholder 7"/>
          <p:cNvSpPr>
            <a:spLocks noGrp="1"/>
          </p:cNvSpPr>
          <p:nvPr>
            <p:ph sz="half" idx="1"/>
          </p:nvPr>
        </p:nvSpPr>
        <p:spPr>
          <a:xfrm>
            <a:off x="719842" y="1569729"/>
            <a:ext cx="6694073" cy="3718541"/>
          </a:xfrm>
        </p:spPr>
        <p:txBody>
          <a:bodyPr>
            <a:normAutofit/>
          </a:bodyPr>
          <a:lstStyle/>
          <a:p>
            <a:pPr marL="457200" lvl="1" indent="0">
              <a:lnSpc>
                <a:spcPct val="100000"/>
              </a:lnSpc>
              <a:spcBef>
                <a:spcPts val="50"/>
              </a:spcBef>
              <a:buSzPct val="75000"/>
              <a:buNone/>
            </a:pPr>
            <a:endParaRPr lang="en-US" dirty="0"/>
          </a:p>
          <a:p>
            <a:pPr marL="800100" lvl="1" indent="-342900" defTabSz="1200150">
              <a:lnSpc>
                <a:spcPct val="100000"/>
              </a:lnSpc>
              <a:spcBef>
                <a:spcPts val="50"/>
              </a:spcBef>
              <a:buSzPct val="75000"/>
            </a:pPr>
            <a:r>
              <a:rPr lang="en-US" b="1" dirty="0"/>
              <a:t>April 29</a:t>
            </a:r>
            <a:r>
              <a:rPr lang="en-US" b="1" baseline="30000" dirty="0"/>
              <a:t>th</a:t>
            </a:r>
            <a:r>
              <a:rPr lang="en-US" b="1" dirty="0"/>
              <a:t>: </a:t>
            </a:r>
            <a:r>
              <a:rPr lang="en-US" dirty="0"/>
              <a:t>Beginning of 2022-23 Funding Round Application period</a:t>
            </a:r>
          </a:p>
          <a:p>
            <a:pPr marL="457200" lvl="1" indent="0" defTabSz="1200150">
              <a:lnSpc>
                <a:spcPct val="100000"/>
              </a:lnSpc>
              <a:spcBef>
                <a:spcPts val="50"/>
              </a:spcBef>
              <a:buSzPct val="75000"/>
              <a:buNone/>
            </a:pPr>
            <a:endParaRPr lang="en-US" b="1" dirty="0"/>
          </a:p>
          <a:p>
            <a:pPr marL="800100" lvl="1" indent="-342900" defTabSz="1200150">
              <a:lnSpc>
                <a:spcPct val="100000"/>
              </a:lnSpc>
              <a:spcBef>
                <a:spcPts val="50"/>
              </a:spcBef>
              <a:buSzPct val="75000"/>
            </a:pPr>
            <a:r>
              <a:rPr lang="en-US" b="1" dirty="0"/>
              <a:t>Early June: </a:t>
            </a:r>
            <a:r>
              <a:rPr lang="en-US" dirty="0"/>
              <a:t>2021-22 True-Up Process begins</a:t>
            </a:r>
          </a:p>
          <a:p>
            <a:pPr marL="800100" lvl="1" indent="-342900" defTabSz="1200150">
              <a:lnSpc>
                <a:spcPct val="100000"/>
              </a:lnSpc>
              <a:spcBef>
                <a:spcPts val="50"/>
              </a:spcBef>
              <a:buSzPct val="75000"/>
            </a:pPr>
            <a:endParaRPr lang="en-US" b="1" dirty="0"/>
          </a:p>
          <a:p>
            <a:pPr marL="800100" lvl="1" indent="-342900" defTabSz="1200150">
              <a:lnSpc>
                <a:spcPct val="100000"/>
              </a:lnSpc>
              <a:spcBef>
                <a:spcPts val="50"/>
              </a:spcBef>
              <a:buSzPct val="75000"/>
            </a:pPr>
            <a:r>
              <a:rPr lang="en-US" b="1" dirty="0"/>
              <a:t>June 2</a:t>
            </a:r>
            <a:r>
              <a:rPr lang="en-US" b="1" baseline="30000" dirty="0"/>
              <a:t>nd</a:t>
            </a:r>
            <a:r>
              <a:rPr lang="en-US" b="1" dirty="0"/>
              <a:t>: </a:t>
            </a:r>
            <a:r>
              <a:rPr lang="en-US" dirty="0"/>
              <a:t>Close of 2022-23 Funding Round Application period</a:t>
            </a:r>
          </a:p>
          <a:p>
            <a:pPr marL="457200" lvl="1" indent="0" defTabSz="1200150">
              <a:lnSpc>
                <a:spcPct val="100000"/>
              </a:lnSpc>
              <a:spcBef>
                <a:spcPts val="50"/>
              </a:spcBef>
              <a:buSzPct val="75000"/>
              <a:buNone/>
            </a:pPr>
            <a:endParaRPr lang="en-US" sz="2400" b="1" dirty="0"/>
          </a:p>
        </p:txBody>
      </p:sp>
      <p:pic>
        <p:nvPicPr>
          <p:cNvPr id="28674" name="Picture 2" descr="Upcoming Events – Upcoming Events – Maryland School for the Deaf"/>
          <p:cNvPicPr>
            <a:picLocks noChangeAspect="1" noChangeArrowheads="1"/>
          </p:cNvPicPr>
          <p:nvPr/>
        </p:nvPicPr>
        <p:blipFill rotWithShape="1">
          <a:blip r:embed="rId2">
            <a:extLst>
              <a:ext uri="{28A0092B-C50C-407E-A947-70E740481C1C}">
                <a14:useLocalDpi xmlns:a14="http://schemas.microsoft.com/office/drawing/2010/main" val="0"/>
              </a:ext>
            </a:extLst>
          </a:blip>
          <a:srcRect l="6933" t="7874" r="58369" b="2767"/>
          <a:stretch/>
        </p:blipFill>
        <p:spPr bwMode="auto">
          <a:xfrm>
            <a:off x="7493167" y="2297839"/>
            <a:ext cx="3286978" cy="28368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Slide Number Placeholder 2"/>
          <p:cNvSpPr>
            <a:spLocks noGrp="1"/>
          </p:cNvSpPr>
          <p:nvPr>
            <p:ph type="sldNum" sz="quarter" idx="12"/>
          </p:nvPr>
        </p:nvSpPr>
        <p:spPr>
          <a:xfrm>
            <a:off x="11545455" y="6276947"/>
            <a:ext cx="421819" cy="365125"/>
          </a:xfrm>
        </p:spPr>
        <p:txBody>
          <a:bodyPr/>
          <a:lstStyle/>
          <a:p>
            <a:fld id="{4FAB73BC-B049-4115-A692-8D63A059BFB8}" type="slidenum">
              <a:rPr lang="en-US" smtClean="0"/>
              <a:t>19</a:t>
            </a:fld>
            <a:endParaRPr lang="en-US" dirty="0"/>
          </a:p>
        </p:txBody>
      </p:sp>
    </p:spTree>
    <p:extLst>
      <p:ext uri="{BB962C8B-B14F-4D97-AF65-F5344CB8AC3E}">
        <p14:creationId xmlns:p14="http://schemas.microsoft.com/office/powerpoint/2010/main" val="574697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99657-6984-4775-9EBF-3307CDEE1DE1}"/>
              </a:ext>
            </a:extLst>
          </p:cNvPr>
          <p:cNvSpPr>
            <a:spLocks noGrp="1"/>
          </p:cNvSpPr>
          <p:nvPr>
            <p:ph type="title"/>
          </p:nvPr>
        </p:nvSpPr>
        <p:spPr/>
        <p:txBody>
          <a:bodyPr>
            <a:normAutofit fontScale="90000"/>
          </a:bodyPr>
          <a:lstStyle/>
          <a:p>
            <a:r>
              <a:rPr lang="en-US" dirty="0"/>
              <a:t>Table of Contents</a:t>
            </a:r>
          </a:p>
        </p:txBody>
      </p:sp>
      <p:sp>
        <p:nvSpPr>
          <p:cNvPr id="4" name="Content Placeholder 3">
            <a:extLst>
              <a:ext uri="{FF2B5EF4-FFF2-40B4-BE49-F238E27FC236}">
                <a16:creationId xmlns:a16="http://schemas.microsoft.com/office/drawing/2014/main" id="{042EFBFC-6859-4E66-8B8B-9E250423533D}"/>
              </a:ext>
            </a:extLst>
          </p:cNvPr>
          <p:cNvSpPr>
            <a:spLocks noGrp="1"/>
          </p:cNvSpPr>
          <p:nvPr>
            <p:ph sz="half" idx="2"/>
          </p:nvPr>
        </p:nvSpPr>
        <p:spPr>
          <a:xfrm>
            <a:off x="1014413" y="1881795"/>
            <a:ext cx="5157787" cy="4315893"/>
          </a:xfrm>
        </p:spPr>
        <p:txBody>
          <a:bodyPr>
            <a:normAutofit/>
          </a:bodyPr>
          <a:lstStyle/>
          <a:p>
            <a:r>
              <a:rPr lang="en-US" dirty="0"/>
              <a:t>Program Overview</a:t>
            </a:r>
          </a:p>
          <a:p>
            <a:r>
              <a:rPr lang="en-US" dirty="0"/>
              <a:t>Other Costs</a:t>
            </a:r>
          </a:p>
          <a:p>
            <a:r>
              <a:rPr lang="en-US" dirty="0"/>
              <a:t>Regulations </a:t>
            </a:r>
          </a:p>
          <a:p>
            <a:r>
              <a:rPr lang="en-US" dirty="0"/>
              <a:t>Eligibility and Best Practices</a:t>
            </a:r>
          </a:p>
          <a:p>
            <a:r>
              <a:rPr lang="en-US" dirty="0"/>
              <a:t>Application Overview</a:t>
            </a:r>
          </a:p>
          <a:p>
            <a:r>
              <a:rPr lang="en-US" dirty="0"/>
              <a:t>Facility Agreements</a:t>
            </a:r>
          </a:p>
          <a:p>
            <a:endParaRPr lang="en-US" dirty="0"/>
          </a:p>
          <a:p>
            <a:endParaRPr lang="en-US" dirty="0"/>
          </a:p>
        </p:txBody>
      </p:sp>
      <p:sp>
        <p:nvSpPr>
          <p:cNvPr id="6" name="Content Placeholder 5">
            <a:extLst>
              <a:ext uri="{FF2B5EF4-FFF2-40B4-BE49-F238E27FC236}">
                <a16:creationId xmlns:a16="http://schemas.microsoft.com/office/drawing/2014/main" id="{AEAAE4D6-83CC-414E-9102-FC8EDB54303C}"/>
              </a:ext>
            </a:extLst>
          </p:cNvPr>
          <p:cNvSpPr>
            <a:spLocks noGrp="1"/>
          </p:cNvSpPr>
          <p:nvPr>
            <p:ph sz="quarter" idx="4"/>
          </p:nvPr>
        </p:nvSpPr>
        <p:spPr>
          <a:xfrm>
            <a:off x="6172200" y="1873770"/>
            <a:ext cx="5183188" cy="4315893"/>
          </a:xfrm>
        </p:spPr>
        <p:txBody>
          <a:bodyPr>
            <a:normAutofit/>
          </a:bodyPr>
          <a:lstStyle/>
          <a:p>
            <a:r>
              <a:rPr lang="en-US" dirty="0"/>
              <a:t>Independent Appraisals</a:t>
            </a:r>
          </a:p>
          <a:p>
            <a:r>
              <a:rPr lang="en-US" dirty="0"/>
              <a:t>Reimbursable Lease Costs</a:t>
            </a:r>
          </a:p>
          <a:p>
            <a:r>
              <a:rPr lang="en-US" dirty="0"/>
              <a:t>Data and Statistics</a:t>
            </a:r>
          </a:p>
          <a:p>
            <a:r>
              <a:rPr lang="en-US" dirty="0"/>
              <a:t>Upcoming Events</a:t>
            </a:r>
          </a:p>
          <a:p>
            <a:r>
              <a:rPr lang="en-US" dirty="0"/>
              <a:t>Appendix: Reference Materials </a:t>
            </a:r>
          </a:p>
          <a:p>
            <a:r>
              <a:rPr lang="en-US" dirty="0"/>
              <a:t>Contact Information </a:t>
            </a:r>
          </a:p>
          <a:p>
            <a:pPr marL="0" indent="0">
              <a:buNone/>
            </a:pPr>
            <a:endParaRPr lang="en-US" dirty="0"/>
          </a:p>
        </p:txBody>
      </p:sp>
      <p:sp>
        <p:nvSpPr>
          <p:cNvPr id="7" name="Slide Number Placeholder 6">
            <a:extLst>
              <a:ext uri="{FF2B5EF4-FFF2-40B4-BE49-F238E27FC236}">
                <a16:creationId xmlns:a16="http://schemas.microsoft.com/office/drawing/2014/main" id="{12DDF9EE-29DE-468D-822B-7924AE41B03B}"/>
              </a:ext>
            </a:extLst>
          </p:cNvPr>
          <p:cNvSpPr>
            <a:spLocks noGrp="1"/>
          </p:cNvSpPr>
          <p:nvPr>
            <p:ph type="sldNum" sz="quarter" idx="12"/>
          </p:nvPr>
        </p:nvSpPr>
        <p:spPr/>
        <p:txBody>
          <a:bodyPr/>
          <a:lstStyle/>
          <a:p>
            <a:fld id="{4FAB73BC-B049-4115-A692-8D63A059BFB8}" type="slidenum">
              <a:rPr lang="en-US" smtClean="0"/>
              <a:t>2</a:t>
            </a:fld>
            <a:endParaRPr lang="en-US"/>
          </a:p>
        </p:txBody>
      </p:sp>
    </p:spTree>
    <p:extLst>
      <p:ext uri="{BB962C8B-B14F-4D97-AF65-F5344CB8AC3E}">
        <p14:creationId xmlns:p14="http://schemas.microsoft.com/office/powerpoint/2010/main" val="3338435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1186180"/>
            <a:ext cx="10515600" cy="777875"/>
          </a:xfrm>
        </p:spPr>
        <p:txBody>
          <a:bodyPr>
            <a:normAutofit fontScale="90000"/>
          </a:bodyPr>
          <a:lstStyle/>
          <a:p>
            <a:r>
              <a:rPr lang="en-US" dirty="0"/>
              <a:t>Appendix: Reference Materials</a:t>
            </a:r>
            <a:br>
              <a:rPr lang="en-US" dirty="0"/>
            </a:br>
            <a:br>
              <a:rPr lang="en-US" dirty="0"/>
            </a:br>
            <a:endParaRPr lang="en-US" dirty="0"/>
          </a:p>
        </p:txBody>
      </p:sp>
      <p:sp>
        <p:nvSpPr>
          <p:cNvPr id="3" name="TextBox 2"/>
          <p:cNvSpPr txBox="1"/>
          <p:nvPr/>
        </p:nvSpPr>
        <p:spPr>
          <a:xfrm>
            <a:off x="3251199" y="1377382"/>
            <a:ext cx="8395856" cy="5109091"/>
          </a:xfrm>
          <a:prstGeom prst="rect">
            <a:avLst/>
          </a:prstGeom>
          <a:noFill/>
        </p:spPr>
        <p:txBody>
          <a:bodyPr wrap="square" rtlCol="0">
            <a:spAutoFit/>
          </a:bodyPr>
          <a:lstStyle/>
          <a:p>
            <a:pPr>
              <a:defRPr/>
            </a:pPr>
            <a:r>
              <a:rPr lang="en-US" altLang="en-US" sz="2200" dirty="0"/>
              <a:t>Frequently Asked Questions: </a:t>
            </a:r>
            <a:r>
              <a:rPr lang="en-US" altLang="en-US" sz="2200" b="1" dirty="0">
                <a:ea typeface="Verdana" panose="020B0604030504040204" pitchFamily="34" charset="0"/>
                <a:cs typeface="Verdana" panose="020B0604030504040204" pitchFamily="34" charset="0"/>
                <a:hlinkClick r:id="rId2"/>
              </a:rPr>
              <a:t>http://www.treasurer.ca.gov/csfa/csfgp/faq.pdf</a:t>
            </a:r>
            <a:endParaRPr lang="en-US" altLang="en-US" sz="2200" b="1" dirty="0">
              <a:ea typeface="Verdana" panose="020B0604030504040204" pitchFamily="34" charset="0"/>
              <a:cs typeface="Verdana" panose="020B0604030504040204" pitchFamily="34" charset="0"/>
            </a:endParaRPr>
          </a:p>
          <a:p>
            <a:pPr>
              <a:defRPr/>
            </a:pPr>
            <a:endParaRPr lang="en-US" altLang="en-US" sz="2200" b="1" dirty="0">
              <a:ea typeface="Verdana" panose="020B0604030504040204" pitchFamily="34" charset="0"/>
              <a:cs typeface="Verdana" panose="020B0604030504040204" pitchFamily="34" charset="0"/>
            </a:endParaRPr>
          </a:p>
          <a:p>
            <a:pPr>
              <a:defRPr/>
            </a:pPr>
            <a:r>
              <a:rPr lang="en-US" altLang="en-US" sz="2200" dirty="0">
                <a:cs typeface="Arial" panose="020B0604020202020204" pitchFamily="34" charset="0"/>
              </a:rPr>
              <a:t>Current Regulations:</a:t>
            </a:r>
          </a:p>
          <a:p>
            <a:pPr>
              <a:defRPr/>
            </a:pPr>
            <a:r>
              <a:rPr lang="en-US" altLang="en-US" sz="2200" b="1" dirty="0">
                <a:cs typeface="Arial" panose="020B0604020202020204" pitchFamily="34" charset="0"/>
                <a:hlinkClick r:id="rId3"/>
              </a:rPr>
              <a:t>https://www.treasurer.ca.gov/csfa/csfgp/Current-Regulations.pdf</a:t>
            </a:r>
            <a:endParaRPr lang="en-US" altLang="en-US" sz="2200" b="1" dirty="0">
              <a:cs typeface="Arial" panose="020B0604020202020204" pitchFamily="34" charset="0"/>
            </a:endParaRPr>
          </a:p>
          <a:p>
            <a:pPr>
              <a:defRPr/>
            </a:pPr>
            <a:endParaRPr lang="en-US" altLang="en-US" sz="2200" b="1" dirty="0">
              <a:cs typeface="Arial" panose="020B0604020202020204" pitchFamily="34" charset="0"/>
            </a:endParaRPr>
          </a:p>
          <a:p>
            <a:pPr>
              <a:defRPr/>
            </a:pPr>
            <a:r>
              <a:rPr lang="en-US" altLang="en-US" sz="2200" dirty="0">
                <a:cs typeface="Arial" panose="020B0604020202020204" pitchFamily="34" charset="0"/>
              </a:rPr>
              <a:t>Payee Data Record (STD 204)</a:t>
            </a:r>
          </a:p>
          <a:p>
            <a:pPr>
              <a:defRPr/>
            </a:pPr>
            <a:r>
              <a:rPr lang="en-US" altLang="en-US" sz="2200" b="1" dirty="0">
                <a:cs typeface="Arial" panose="020B0604020202020204" pitchFamily="34" charset="0"/>
                <a:hlinkClick r:id="rId4"/>
              </a:rPr>
              <a:t>https://www.documents.dgs.ca.gov/dgs/fmc/pdf/std204.pdf</a:t>
            </a:r>
            <a:endParaRPr lang="en-US" altLang="en-US" sz="2200" b="1" dirty="0">
              <a:cs typeface="Arial" panose="020B0604020202020204" pitchFamily="34" charset="0"/>
            </a:endParaRPr>
          </a:p>
          <a:p>
            <a:pPr>
              <a:defRPr/>
            </a:pPr>
            <a:endParaRPr lang="en-US" altLang="en-US" sz="2200" b="1" dirty="0">
              <a:cs typeface="Arial" panose="020B0604020202020204" pitchFamily="34" charset="0"/>
            </a:endParaRPr>
          </a:p>
          <a:p>
            <a:pPr>
              <a:defRPr/>
            </a:pPr>
            <a:r>
              <a:rPr lang="en-US" altLang="en-US" sz="2200" dirty="0">
                <a:cs typeface="Arial" panose="020B0604020202020204" pitchFamily="34" charset="0"/>
              </a:rPr>
              <a:t>EIN information: </a:t>
            </a:r>
            <a:r>
              <a:rPr lang="en-US" altLang="en-US" sz="2200" b="1" dirty="0">
                <a:cs typeface="Arial" panose="020B0604020202020204" pitchFamily="34" charset="0"/>
                <a:hlinkClick r:id="rId5"/>
              </a:rPr>
              <a:t>https://apps.irs.gov/app/eos/</a:t>
            </a:r>
            <a:endParaRPr lang="en-US" altLang="en-US" sz="2200" b="1" dirty="0">
              <a:cs typeface="Arial" panose="020B0604020202020204" pitchFamily="34" charset="0"/>
            </a:endParaRPr>
          </a:p>
          <a:p>
            <a:pPr>
              <a:defRPr/>
            </a:pPr>
            <a:endParaRPr lang="en-US" altLang="en-US" sz="2200" b="1" dirty="0">
              <a:cs typeface="Arial" panose="020B0604020202020204" pitchFamily="34" charset="0"/>
            </a:endParaRPr>
          </a:p>
          <a:p>
            <a:pPr>
              <a:defRPr/>
            </a:pPr>
            <a:r>
              <a:rPr lang="en-US" altLang="en-US" sz="2200" dirty="0">
                <a:cs typeface="Arial" panose="020B0604020202020204" pitchFamily="34" charset="0"/>
              </a:rPr>
              <a:t>Join Our Listserv: </a:t>
            </a:r>
            <a:r>
              <a:rPr lang="en-US" altLang="en-US" sz="1950" b="1" dirty="0">
                <a:cs typeface="Arial" panose="020B0604020202020204" pitchFamily="34" charset="0"/>
                <a:hlinkClick r:id="rId6"/>
              </a:rPr>
              <a:t>https://orange.hosting.lsoft.com/list/subscribe.html;jsessionid=26509EF21DC5F5026B1BBE3F14916AAC?lui=ov8ia944&amp;mContainer=12&amp;mOwner=G1j</a:t>
            </a:r>
            <a:endParaRPr lang="en-US" altLang="en-US" sz="1950" b="1" dirty="0">
              <a:cs typeface="Arial" panose="020B0604020202020204" pitchFamily="34" charset="0"/>
            </a:endParaRPr>
          </a:p>
          <a:p>
            <a:pPr>
              <a:defRPr/>
            </a:pPr>
            <a:endParaRPr lang="en-US" altLang="en-US" sz="2200" dirty="0">
              <a:cs typeface="Arial" panose="020B0604020202020204" pitchFamily="34" charset="0"/>
            </a:endParaRPr>
          </a:p>
        </p:txBody>
      </p:sp>
      <p:pic>
        <p:nvPicPr>
          <p:cNvPr id="27652" name="Picture 4" descr="Frequently Asked Questions About Autism | Otsim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1386" y="3109922"/>
            <a:ext cx="2489813" cy="16440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Slide Number Placeholder 3"/>
          <p:cNvSpPr>
            <a:spLocks noGrp="1"/>
          </p:cNvSpPr>
          <p:nvPr>
            <p:ph type="sldNum" sz="quarter" idx="12"/>
          </p:nvPr>
        </p:nvSpPr>
        <p:spPr/>
        <p:txBody>
          <a:bodyPr/>
          <a:lstStyle/>
          <a:p>
            <a:fld id="{629637A9-119A-49DA-BD12-AAC58B377D80}" type="slidenum">
              <a:rPr lang="en-US" smtClean="0"/>
              <a:t>20</a:t>
            </a:fld>
            <a:endParaRPr lang="en-US"/>
          </a:p>
        </p:txBody>
      </p:sp>
    </p:spTree>
    <p:extLst>
      <p:ext uri="{BB962C8B-B14F-4D97-AF65-F5344CB8AC3E}">
        <p14:creationId xmlns:p14="http://schemas.microsoft.com/office/powerpoint/2010/main" val="2600209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265" y="450317"/>
            <a:ext cx="10552430" cy="839195"/>
          </a:xfrm>
        </p:spPr>
        <p:txBody>
          <a:bodyPr anchor="ctr">
            <a:normAutofit/>
          </a:bodyPr>
          <a:lstStyle/>
          <a:p>
            <a:r>
              <a:rPr lang="en-US" sz="4300"/>
              <a:t>Contact Information</a:t>
            </a:r>
          </a:p>
        </p:txBody>
      </p:sp>
      <p:sp>
        <p:nvSpPr>
          <p:cNvPr id="3" name="Content Placeholder 7"/>
          <p:cNvSpPr txBox="1">
            <a:spLocks/>
          </p:cNvSpPr>
          <p:nvPr/>
        </p:nvSpPr>
        <p:spPr>
          <a:xfrm>
            <a:off x="2880360" y="1753569"/>
            <a:ext cx="6492240" cy="52578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lnSpc>
                <a:spcPct val="100000"/>
              </a:lnSpc>
              <a:spcBef>
                <a:spcPts val="600"/>
              </a:spcBef>
              <a:spcAft>
                <a:spcPts val="0"/>
              </a:spcAft>
            </a:pPr>
            <a:r>
              <a:rPr lang="en-US" sz="2800" dirty="0">
                <a:solidFill>
                  <a:schemeClr val="tx1"/>
                </a:solidFill>
              </a:rPr>
              <a:t>Katrina Johantgen, Executive Director</a:t>
            </a:r>
          </a:p>
          <a:p>
            <a:pPr algn="ctr">
              <a:lnSpc>
                <a:spcPct val="100000"/>
              </a:lnSpc>
              <a:spcBef>
                <a:spcPts val="600"/>
              </a:spcBef>
              <a:spcAft>
                <a:spcPts val="0"/>
              </a:spcAft>
            </a:pPr>
            <a:r>
              <a:rPr lang="en-US" altLang="en-US" sz="2400" dirty="0">
                <a:hlinkClick r:id="rId3"/>
              </a:rPr>
              <a:t>Katrina.Johantgen@treasurer.ca.gov</a:t>
            </a:r>
            <a:endParaRPr lang="en-US" altLang="en-US" sz="2400" dirty="0"/>
          </a:p>
          <a:p>
            <a:pPr algn="ctr">
              <a:lnSpc>
                <a:spcPct val="100000"/>
              </a:lnSpc>
              <a:spcBef>
                <a:spcPts val="600"/>
              </a:spcBef>
              <a:spcAft>
                <a:spcPts val="0"/>
              </a:spcAft>
            </a:pPr>
            <a:endParaRPr lang="en-US" altLang="en-US" sz="2400" dirty="0"/>
          </a:p>
          <a:p>
            <a:pPr algn="ctr">
              <a:lnSpc>
                <a:spcPct val="100000"/>
              </a:lnSpc>
              <a:spcBef>
                <a:spcPts val="600"/>
              </a:spcBef>
              <a:spcAft>
                <a:spcPts val="0"/>
              </a:spcAft>
            </a:pPr>
            <a:endParaRPr lang="en-US" altLang="en-US" sz="2400" dirty="0"/>
          </a:p>
          <a:p>
            <a:pPr algn="ctr">
              <a:lnSpc>
                <a:spcPct val="100000"/>
              </a:lnSpc>
              <a:spcBef>
                <a:spcPts val="600"/>
              </a:spcBef>
              <a:spcAft>
                <a:spcPts val="0"/>
              </a:spcAft>
            </a:pPr>
            <a:endParaRPr lang="en-US" altLang="en-US" sz="2400" dirty="0"/>
          </a:p>
          <a:p>
            <a:pPr algn="ctr"/>
            <a:endParaRPr lang="en-US" dirty="0"/>
          </a:p>
        </p:txBody>
      </p:sp>
      <p:sp>
        <p:nvSpPr>
          <p:cNvPr id="4" name="Rectangle 14"/>
          <p:cNvSpPr>
            <a:spLocks noChangeArrowheads="1"/>
          </p:cNvSpPr>
          <p:nvPr/>
        </p:nvSpPr>
        <p:spPr bwMode="auto">
          <a:xfrm>
            <a:off x="2915444" y="5014603"/>
            <a:ext cx="6361112" cy="1912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a:buNone/>
            </a:pPr>
            <a:r>
              <a:rPr lang="en-US" altLang="en-US" sz="1400" dirty="0">
                <a:latin typeface="+mn-lt"/>
                <a:cs typeface="Segoe UI" panose="020B0502040204020203" pitchFamily="34" charset="0"/>
              </a:rPr>
              <a:t>Website:</a:t>
            </a:r>
            <a:endParaRPr lang="en-US" altLang="en-US" sz="1400" dirty="0">
              <a:latin typeface="+mn-lt"/>
              <a:cs typeface="Segoe UI" panose="020B0502040204020203" pitchFamily="34" charset="0"/>
              <a:hlinkClick r:id="rId4"/>
            </a:endParaRPr>
          </a:p>
          <a:p>
            <a:pPr algn="ctr">
              <a:buNone/>
            </a:pPr>
            <a:r>
              <a:rPr lang="en-US" altLang="en-US" sz="2400" dirty="0">
                <a:latin typeface="+mn-lt"/>
                <a:cs typeface="Segoe UI" panose="020B0502040204020203" pitchFamily="34" charset="0"/>
                <a:hlinkClick r:id="rId4"/>
              </a:rPr>
              <a:t>www.treasurer.ca.gov/csfa</a:t>
            </a:r>
            <a:endParaRPr lang="en-US" altLang="en-US" sz="2400" dirty="0">
              <a:latin typeface="+mn-lt"/>
              <a:cs typeface="Segoe UI" panose="020B0502040204020203" pitchFamily="34" charset="0"/>
            </a:endParaRPr>
          </a:p>
          <a:p>
            <a:pPr algn="ctr">
              <a:buNone/>
            </a:pPr>
            <a:r>
              <a:rPr lang="en-US" altLang="en-US" sz="1400" dirty="0">
                <a:latin typeface="+mn-lt"/>
                <a:cs typeface="Segoe UI" panose="020B0502040204020203" pitchFamily="34" charset="0"/>
              </a:rPr>
              <a:t>Program contact: </a:t>
            </a:r>
          </a:p>
          <a:p>
            <a:pPr algn="ctr">
              <a:buNone/>
            </a:pPr>
            <a:r>
              <a:rPr lang="en-US" altLang="en-US" sz="2400" dirty="0">
                <a:latin typeface="+mn-lt"/>
                <a:cs typeface="Segoe UI" panose="020B0502040204020203" pitchFamily="34" charset="0"/>
                <a:hlinkClick r:id="rId5"/>
              </a:rPr>
              <a:t>SB740@treasurer.ca.gov</a:t>
            </a:r>
            <a:endParaRPr lang="en-US" altLang="en-US" sz="2400" dirty="0">
              <a:latin typeface="+mn-lt"/>
              <a:cs typeface="Segoe UI" panose="020B0502040204020203" pitchFamily="34" charset="0"/>
            </a:endParaRPr>
          </a:p>
          <a:p>
            <a:pPr algn="ctr" eaLnBrk="1" hangingPunct="1">
              <a:lnSpc>
                <a:spcPct val="110000"/>
              </a:lnSpc>
              <a:buFont typeface="Wingdings" panose="05000000000000000000" pitchFamily="2" charset="2"/>
              <a:buNone/>
            </a:pPr>
            <a:endParaRPr lang="en-US" altLang="en-US" sz="2400" b="0" dirty="0">
              <a:latin typeface="+mn-lt"/>
            </a:endParaRPr>
          </a:p>
        </p:txBody>
      </p:sp>
      <p:sp>
        <p:nvSpPr>
          <p:cNvPr id="5" name="Rectangle 11"/>
          <p:cNvSpPr>
            <a:spLocks noChangeArrowheads="1"/>
          </p:cNvSpPr>
          <p:nvPr/>
        </p:nvSpPr>
        <p:spPr bwMode="auto">
          <a:xfrm>
            <a:off x="483447" y="4602120"/>
            <a:ext cx="4191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lvl1pPr marL="231775" indent="-231775">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buSzTx/>
              <a:buFont typeface="Wingdings" panose="05000000000000000000" pitchFamily="2" charset="2"/>
              <a:buNone/>
            </a:pPr>
            <a:endParaRPr lang="en-US" altLang="en-US" sz="1600" dirty="0">
              <a:latin typeface="+mn-lt"/>
            </a:endParaRPr>
          </a:p>
        </p:txBody>
      </p:sp>
      <p:sp>
        <p:nvSpPr>
          <p:cNvPr id="6" name="Rectangle 13"/>
          <p:cNvSpPr>
            <a:spLocks noChangeArrowheads="1"/>
          </p:cNvSpPr>
          <p:nvPr/>
        </p:nvSpPr>
        <p:spPr bwMode="auto">
          <a:xfrm>
            <a:off x="8297839" y="4602120"/>
            <a:ext cx="3009309" cy="1405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lvl1pPr marL="231775" indent="-231775">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lgn="ctr" eaLnBrk="1" hangingPunct="1">
              <a:buSzTx/>
              <a:buFont typeface="Wingdings" panose="05000000000000000000" pitchFamily="2" charset="2"/>
              <a:buNone/>
            </a:pPr>
            <a:endParaRPr lang="en-US" altLang="en-US" sz="1600" dirty="0">
              <a:latin typeface="+mn-lt"/>
            </a:endParaRPr>
          </a:p>
        </p:txBody>
      </p:sp>
      <p:sp>
        <p:nvSpPr>
          <p:cNvPr id="7" name="TextBox 6">
            <a:extLst>
              <a:ext uri="{FF2B5EF4-FFF2-40B4-BE49-F238E27FC236}">
                <a16:creationId xmlns:a16="http://schemas.microsoft.com/office/drawing/2014/main" id="{6BA45339-30BE-40BC-9E94-4C3AC8FBBC5B}"/>
              </a:ext>
            </a:extLst>
          </p:cNvPr>
          <p:cNvSpPr txBox="1"/>
          <p:nvPr/>
        </p:nvSpPr>
        <p:spPr>
          <a:xfrm>
            <a:off x="719667" y="3820704"/>
            <a:ext cx="3718560" cy="2000548"/>
          </a:xfrm>
          <a:prstGeom prst="rect">
            <a:avLst/>
          </a:prstGeom>
          <a:noFill/>
        </p:spPr>
        <p:txBody>
          <a:bodyPr wrap="square" rtlCol="0">
            <a:spAutoFit/>
          </a:bodyPr>
          <a:lstStyle/>
          <a:p>
            <a:pPr algn="ctr">
              <a:lnSpc>
                <a:spcPct val="100000"/>
              </a:lnSpc>
              <a:spcBef>
                <a:spcPts val="600"/>
              </a:spcBef>
              <a:spcAft>
                <a:spcPts val="0"/>
              </a:spcAft>
            </a:pPr>
            <a:r>
              <a:rPr lang="en-US" dirty="0"/>
              <a:t>Jeff Martin, Program Lead</a:t>
            </a:r>
          </a:p>
          <a:p>
            <a:pPr algn="ctr">
              <a:lnSpc>
                <a:spcPct val="100000"/>
              </a:lnSpc>
              <a:spcBef>
                <a:spcPts val="600"/>
              </a:spcBef>
              <a:spcAft>
                <a:spcPts val="0"/>
              </a:spcAft>
            </a:pPr>
            <a:r>
              <a:rPr lang="en-US" sz="1600" dirty="0">
                <a:hlinkClick r:id="rId6"/>
              </a:rPr>
              <a:t>Jeffery.Martin@treasurer.ca.gov</a:t>
            </a:r>
            <a:endParaRPr lang="en-US" sz="1600" dirty="0"/>
          </a:p>
          <a:p>
            <a:pPr algn="ctr"/>
            <a:r>
              <a:rPr lang="en-US" altLang="en-US" sz="1600" dirty="0"/>
              <a:t>915 Capitol Mall,</a:t>
            </a:r>
          </a:p>
          <a:p>
            <a:pPr algn="ctr"/>
            <a:r>
              <a:rPr lang="en-US" altLang="en-US" sz="1600" dirty="0"/>
              <a:t>Room 101</a:t>
            </a:r>
          </a:p>
          <a:p>
            <a:pPr algn="ctr"/>
            <a:r>
              <a:rPr lang="en-US" altLang="en-US" sz="1600" dirty="0"/>
              <a:t>Sacramento, CA 95814</a:t>
            </a:r>
          </a:p>
          <a:p>
            <a:pPr algn="ctr"/>
            <a:r>
              <a:rPr lang="en-US" altLang="en-US" sz="1600" dirty="0"/>
              <a:t>(916) 651-7710</a:t>
            </a:r>
          </a:p>
          <a:p>
            <a:pPr algn="ctr">
              <a:lnSpc>
                <a:spcPct val="100000"/>
              </a:lnSpc>
              <a:spcBef>
                <a:spcPts val="600"/>
              </a:spcBef>
              <a:spcAft>
                <a:spcPts val="0"/>
              </a:spcAft>
            </a:pPr>
            <a:endParaRPr lang="en-US" sz="1600" dirty="0"/>
          </a:p>
        </p:txBody>
      </p:sp>
      <p:sp>
        <p:nvSpPr>
          <p:cNvPr id="9" name="TextBox 8">
            <a:extLst>
              <a:ext uri="{FF2B5EF4-FFF2-40B4-BE49-F238E27FC236}">
                <a16:creationId xmlns:a16="http://schemas.microsoft.com/office/drawing/2014/main" id="{A92C4412-F368-4301-854C-20901DC3D633}"/>
              </a:ext>
            </a:extLst>
          </p:cNvPr>
          <p:cNvSpPr txBox="1"/>
          <p:nvPr/>
        </p:nvSpPr>
        <p:spPr>
          <a:xfrm>
            <a:off x="7813208" y="3818257"/>
            <a:ext cx="3721608" cy="1985159"/>
          </a:xfrm>
          <a:prstGeom prst="rect">
            <a:avLst/>
          </a:prstGeom>
          <a:noFill/>
        </p:spPr>
        <p:txBody>
          <a:bodyPr wrap="square" rtlCol="0">
            <a:spAutoFit/>
          </a:bodyPr>
          <a:lstStyle/>
          <a:p>
            <a:pPr algn="ctr">
              <a:lnSpc>
                <a:spcPct val="100000"/>
              </a:lnSpc>
              <a:spcBef>
                <a:spcPts val="600"/>
              </a:spcBef>
              <a:spcAft>
                <a:spcPts val="0"/>
              </a:spcAft>
            </a:pPr>
            <a:r>
              <a:rPr lang="en-US" dirty="0"/>
              <a:t>Elizabeth Mendez, Program Lead</a:t>
            </a:r>
          </a:p>
          <a:p>
            <a:pPr algn="ctr">
              <a:lnSpc>
                <a:spcPct val="100000"/>
              </a:lnSpc>
              <a:spcBef>
                <a:spcPts val="600"/>
              </a:spcBef>
              <a:spcAft>
                <a:spcPts val="0"/>
              </a:spcAft>
            </a:pPr>
            <a:r>
              <a:rPr lang="en-US" sz="1600" dirty="0">
                <a:hlinkClick r:id="rId7"/>
              </a:rPr>
              <a:t>Elizabeth.Mendez@treasurer.ca.gov</a:t>
            </a:r>
            <a:endParaRPr lang="en-US" sz="1600" dirty="0"/>
          </a:p>
          <a:p>
            <a:pPr algn="ctr">
              <a:lnSpc>
                <a:spcPct val="100000"/>
              </a:lnSpc>
              <a:spcBef>
                <a:spcPts val="600"/>
              </a:spcBef>
              <a:spcAft>
                <a:spcPts val="0"/>
              </a:spcAft>
            </a:pPr>
            <a:r>
              <a:rPr lang="en-US" sz="1600" dirty="0"/>
              <a:t>300 S. Spring Street,</a:t>
            </a:r>
          </a:p>
          <a:p>
            <a:pPr algn="ctr">
              <a:lnSpc>
                <a:spcPct val="100000"/>
              </a:lnSpc>
              <a:spcBef>
                <a:spcPts val="600"/>
              </a:spcBef>
              <a:spcAft>
                <a:spcPts val="0"/>
              </a:spcAft>
            </a:pPr>
            <a:r>
              <a:rPr lang="en-US" sz="1600" dirty="0"/>
              <a:t>Suite 8500</a:t>
            </a:r>
          </a:p>
          <a:p>
            <a:pPr algn="ctr">
              <a:lnSpc>
                <a:spcPct val="100000"/>
              </a:lnSpc>
              <a:spcBef>
                <a:spcPts val="600"/>
              </a:spcBef>
              <a:spcAft>
                <a:spcPts val="0"/>
              </a:spcAft>
            </a:pPr>
            <a:r>
              <a:rPr lang="en-US" sz="1600" dirty="0"/>
              <a:t>Los Angeles, CA 90013</a:t>
            </a:r>
          </a:p>
          <a:p>
            <a:pPr algn="ctr">
              <a:lnSpc>
                <a:spcPct val="100000"/>
              </a:lnSpc>
              <a:spcBef>
                <a:spcPts val="600"/>
              </a:spcBef>
              <a:spcAft>
                <a:spcPts val="0"/>
              </a:spcAft>
            </a:pPr>
            <a:endParaRPr lang="en-US" sz="1600" dirty="0"/>
          </a:p>
        </p:txBody>
      </p:sp>
      <p:sp>
        <p:nvSpPr>
          <p:cNvPr id="8" name="Slide Number Placeholder 7"/>
          <p:cNvSpPr>
            <a:spLocks noGrp="1"/>
          </p:cNvSpPr>
          <p:nvPr>
            <p:ph type="sldNum" sz="quarter" idx="12"/>
          </p:nvPr>
        </p:nvSpPr>
        <p:spPr/>
        <p:txBody>
          <a:bodyPr/>
          <a:lstStyle/>
          <a:p>
            <a:fld id="{4FAB73BC-B049-4115-A692-8D63A059BFB8}" type="slidenum">
              <a:rPr lang="en-US" smtClean="0"/>
              <a:t>21</a:t>
            </a:fld>
            <a:endParaRPr lang="en-US"/>
          </a:p>
        </p:txBody>
      </p:sp>
      <p:pic>
        <p:nvPicPr>
          <p:cNvPr id="11" name="Picture 10">
            <a:extLst>
              <a:ext uri="{FF2B5EF4-FFF2-40B4-BE49-F238E27FC236}">
                <a16:creationId xmlns:a16="http://schemas.microsoft.com/office/drawing/2014/main" id="{8BFA8C8F-D9E7-4FDB-9987-7C335F3853B0}"/>
              </a:ext>
            </a:extLst>
          </p:cNvPr>
          <p:cNvPicPr>
            <a:picLocks noChangeAspect="1"/>
          </p:cNvPicPr>
          <p:nvPr/>
        </p:nvPicPr>
        <p:blipFill>
          <a:blip r:embed="rId8"/>
          <a:stretch>
            <a:fillRect/>
          </a:stretch>
        </p:blipFill>
        <p:spPr>
          <a:xfrm>
            <a:off x="4760100" y="3064320"/>
            <a:ext cx="2482825" cy="1922746"/>
          </a:xfrm>
          <a:prstGeom prst="rect">
            <a:avLst/>
          </a:prstGeom>
        </p:spPr>
      </p:pic>
    </p:spTree>
    <p:extLst>
      <p:ext uri="{BB962C8B-B14F-4D97-AF65-F5344CB8AC3E}">
        <p14:creationId xmlns:p14="http://schemas.microsoft.com/office/powerpoint/2010/main" val="108037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52475"/>
            <a:ext cx="10515600" cy="777875"/>
          </a:xfrm>
        </p:spPr>
        <p:txBody>
          <a:bodyPr>
            <a:normAutofit fontScale="90000"/>
          </a:bodyPr>
          <a:lstStyle/>
          <a:p>
            <a:r>
              <a:rPr lang="en-US" dirty="0"/>
              <a:t>Program Overview</a:t>
            </a:r>
            <a:br>
              <a:rPr lang="en-US" dirty="0"/>
            </a:br>
            <a:endParaRPr lang="en-US" dirty="0"/>
          </a:p>
        </p:txBody>
      </p:sp>
      <p:sp>
        <p:nvSpPr>
          <p:cNvPr id="3" name="Content Placeholder 2"/>
          <p:cNvSpPr>
            <a:spLocks noGrp="1"/>
          </p:cNvSpPr>
          <p:nvPr>
            <p:ph idx="1"/>
          </p:nvPr>
        </p:nvSpPr>
        <p:spPr>
          <a:xfrm>
            <a:off x="1131277" y="1530350"/>
            <a:ext cx="10515600" cy="4351338"/>
          </a:xfrm>
        </p:spPr>
        <p:txBody>
          <a:bodyPr vert="horz" lIns="0" tIns="45720" rIns="0" bIns="45720" rtlCol="0" anchor="t">
            <a:noAutofit/>
          </a:bodyPr>
          <a:lstStyle/>
          <a:p>
            <a:pPr marL="0" indent="0">
              <a:buNone/>
            </a:pPr>
            <a:r>
              <a:rPr lang="en-US" sz="2400" b="1" dirty="0"/>
              <a:t>Program Funding:</a:t>
            </a:r>
          </a:p>
          <a:p>
            <a:pPr marL="398463" lvl="1" indent="-163513"/>
            <a:r>
              <a:rPr lang="en-US" sz="2000" dirty="0"/>
              <a:t>2020-21: $136,786,000.00</a:t>
            </a:r>
          </a:p>
          <a:p>
            <a:pPr marL="398463" lvl="1" indent="-163513"/>
            <a:r>
              <a:rPr lang="en-US" sz="2000" dirty="0">
                <a:cs typeface="Calibri"/>
              </a:rPr>
              <a:t>2021-22: $</a:t>
            </a:r>
            <a:r>
              <a:rPr lang="en-US" sz="2000" dirty="0">
                <a:solidFill>
                  <a:prstClr val="black"/>
                </a:solidFill>
              </a:rPr>
              <a:t>141,041,000.00</a:t>
            </a:r>
          </a:p>
          <a:p>
            <a:pPr marL="398463" lvl="1" indent="-163513"/>
            <a:r>
              <a:rPr lang="en-US" sz="2000" dirty="0">
                <a:solidFill>
                  <a:prstClr val="black"/>
                </a:solidFill>
                <a:cs typeface="Calibri" panose="020F0502020204030204"/>
              </a:rPr>
              <a:t>2022-23: $182,487,000.00*</a:t>
            </a:r>
            <a:endParaRPr lang="en-US" sz="2000" dirty="0">
              <a:cs typeface="Calibri"/>
            </a:endParaRPr>
          </a:p>
          <a:p>
            <a:pPr marL="0" indent="0">
              <a:buNone/>
            </a:pPr>
            <a:r>
              <a:rPr lang="en-US" sz="2400" b="1" dirty="0"/>
              <a:t>Assist charter schools:</a:t>
            </a:r>
          </a:p>
          <a:p>
            <a:pPr marL="383540" lvl="1"/>
            <a:r>
              <a:rPr lang="en-US" sz="2000" dirty="0"/>
              <a:t>At least 55% students meeting Free and Reduced Priced Meals (FRPM) criteria; or</a:t>
            </a:r>
            <a:endParaRPr lang="en-US" sz="2000" dirty="0">
              <a:cs typeface="Calibri"/>
            </a:endParaRPr>
          </a:p>
          <a:p>
            <a:pPr marL="383540" lvl="1"/>
            <a:r>
              <a:rPr lang="en-US" sz="2000" dirty="0"/>
              <a:t>Located in attendance area of an elementary schools with at least 55% FRPM along with preference in admission</a:t>
            </a:r>
            <a:endParaRPr lang="en-US" sz="2000" dirty="0">
              <a:cs typeface="Calibri"/>
            </a:endParaRPr>
          </a:p>
          <a:p>
            <a:pPr marL="0" indent="0">
              <a:buNone/>
            </a:pPr>
            <a:r>
              <a:rPr lang="en-US" sz="2400" b="1" dirty="0"/>
              <a:t>Funding Formula – Lesser of the following: </a:t>
            </a:r>
          </a:p>
          <a:p>
            <a:pPr marL="383540" lvl="1"/>
            <a:r>
              <a:rPr lang="en-US" sz="2000" dirty="0"/>
              <a:t>$1,298* x Average Daily Attendance (ADA); or</a:t>
            </a:r>
            <a:endParaRPr lang="en-US" sz="2000" dirty="0">
              <a:cs typeface="Calibri"/>
            </a:endParaRPr>
          </a:p>
          <a:p>
            <a:pPr marL="383540" lvl="1"/>
            <a:r>
              <a:rPr lang="en-US" sz="2000" dirty="0"/>
              <a:t>75% of costs associated with rent/lease costs</a:t>
            </a:r>
            <a:endParaRPr lang="en-US" sz="2000" dirty="0">
              <a:cs typeface="Calibri"/>
            </a:endParaRPr>
          </a:p>
          <a:p>
            <a:pPr marL="0" indent="0">
              <a:buNone/>
            </a:pPr>
            <a:endParaRPr lang="en-US" sz="2000" dirty="0">
              <a:cs typeface="Calibri"/>
            </a:endParaRPr>
          </a:p>
        </p:txBody>
      </p:sp>
      <p:sp>
        <p:nvSpPr>
          <p:cNvPr id="5" name="TextBox 4"/>
          <p:cNvSpPr txBox="1"/>
          <p:nvPr/>
        </p:nvSpPr>
        <p:spPr>
          <a:xfrm>
            <a:off x="4194469" y="6360664"/>
            <a:ext cx="7704499" cy="276999"/>
          </a:xfrm>
          <a:prstGeom prst="rect">
            <a:avLst/>
          </a:prstGeom>
          <a:noFill/>
        </p:spPr>
        <p:txBody>
          <a:bodyPr wrap="square" rtlCol="0">
            <a:spAutoFit/>
          </a:bodyPr>
          <a:lstStyle/>
          <a:p>
            <a:pPr lvl="1">
              <a:buSzPct val="75000"/>
              <a:defRPr/>
            </a:pPr>
            <a:r>
              <a:rPr lang="en-US" altLang="en-US" sz="1200" i="1" dirty="0"/>
              <a:t>*Per the Governors 2022-23 proposed budget</a:t>
            </a:r>
          </a:p>
        </p:txBody>
      </p:sp>
      <p:sp>
        <p:nvSpPr>
          <p:cNvPr id="4" name="Slide Number Placeholder 3"/>
          <p:cNvSpPr>
            <a:spLocks noGrp="1"/>
          </p:cNvSpPr>
          <p:nvPr>
            <p:ph type="sldNum" sz="quarter" idx="12"/>
          </p:nvPr>
        </p:nvSpPr>
        <p:spPr/>
        <p:txBody>
          <a:bodyPr/>
          <a:lstStyle/>
          <a:p>
            <a:fld id="{629637A9-119A-49DA-BD12-AAC58B377D80}" type="slidenum">
              <a:rPr lang="en-US" smtClean="0"/>
              <a:t>3</a:t>
            </a:fld>
            <a:endParaRPr lang="en-US"/>
          </a:p>
        </p:txBody>
      </p:sp>
      <p:pic>
        <p:nvPicPr>
          <p:cNvPr id="9" name="Picture 8">
            <a:extLst>
              <a:ext uri="{FF2B5EF4-FFF2-40B4-BE49-F238E27FC236}">
                <a16:creationId xmlns:a16="http://schemas.microsoft.com/office/drawing/2014/main" id="{B3962502-7DDA-4867-894A-0ED57EADDBAC}"/>
              </a:ext>
            </a:extLst>
          </p:cNvPr>
          <p:cNvPicPr>
            <a:picLocks noChangeAspect="1"/>
          </p:cNvPicPr>
          <p:nvPr/>
        </p:nvPicPr>
        <p:blipFill>
          <a:blip r:embed="rId4"/>
          <a:stretch>
            <a:fillRect/>
          </a:stretch>
        </p:blipFill>
        <p:spPr>
          <a:xfrm>
            <a:off x="-3664" y="884419"/>
            <a:ext cx="994264" cy="5973581"/>
          </a:xfrm>
          <a:prstGeom prst="rect">
            <a:avLst/>
          </a:prstGeom>
        </p:spPr>
      </p:pic>
    </p:spTree>
    <p:extLst>
      <p:ext uri="{BB962C8B-B14F-4D97-AF65-F5344CB8AC3E}">
        <p14:creationId xmlns:p14="http://schemas.microsoft.com/office/powerpoint/2010/main" val="211319796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C58BA-69CF-41F6-9D25-F2571B11DAB2}"/>
              </a:ext>
            </a:extLst>
          </p:cNvPr>
          <p:cNvSpPr>
            <a:spLocks noGrp="1"/>
          </p:cNvSpPr>
          <p:nvPr>
            <p:ph type="title"/>
          </p:nvPr>
        </p:nvSpPr>
        <p:spPr/>
        <p:txBody>
          <a:bodyPr/>
          <a:lstStyle/>
          <a:p>
            <a:r>
              <a:rPr lang="en-US" dirty="0"/>
              <a:t>Program Overview </a:t>
            </a:r>
          </a:p>
        </p:txBody>
      </p:sp>
      <p:sp>
        <p:nvSpPr>
          <p:cNvPr id="3" name="Content Placeholder 2">
            <a:extLst>
              <a:ext uri="{FF2B5EF4-FFF2-40B4-BE49-F238E27FC236}">
                <a16:creationId xmlns:a16="http://schemas.microsoft.com/office/drawing/2014/main" id="{69AFE8E4-9417-464C-86C4-CE915E42A0E4}"/>
              </a:ext>
            </a:extLst>
          </p:cNvPr>
          <p:cNvSpPr>
            <a:spLocks noGrp="1"/>
          </p:cNvSpPr>
          <p:nvPr>
            <p:ph idx="1"/>
          </p:nvPr>
        </p:nvSpPr>
        <p:spPr>
          <a:xfrm>
            <a:off x="990600" y="2909453"/>
            <a:ext cx="10515600" cy="3027363"/>
          </a:xfrm>
        </p:spPr>
        <p:txBody>
          <a:bodyPr/>
          <a:lstStyle/>
          <a:p>
            <a:pPr marL="383540" lvl="1" algn="ctr"/>
            <a:endParaRPr lang="en-US" sz="2000" dirty="0"/>
          </a:p>
          <a:p>
            <a:pPr marL="383540" lvl="1" algn="ctr"/>
            <a:endParaRPr lang="en-US" sz="2000" dirty="0"/>
          </a:p>
          <a:p>
            <a:pPr marL="0" indent="0">
              <a:buNone/>
            </a:pPr>
            <a:r>
              <a:rPr lang="en-US" sz="2000" b="1" dirty="0"/>
              <a:t>Example:</a:t>
            </a:r>
          </a:p>
          <a:p>
            <a:pPr marL="342900" indent="-342900"/>
            <a:r>
              <a:rPr lang="en-US" sz="2000" dirty="0"/>
              <a:t>XYZ Charter: </a:t>
            </a:r>
          </a:p>
          <a:p>
            <a:pPr marL="800100" lvl="1" indent="-342900"/>
            <a:r>
              <a:rPr lang="en-US" sz="2000" dirty="0"/>
              <a:t>2021-22 ADA: 50.54  </a:t>
            </a:r>
            <a:r>
              <a:rPr lang="en-US" sz="2000" i="1" dirty="0"/>
              <a:t>(50.54 x $1,298 = $65,600.92)</a:t>
            </a:r>
          </a:p>
          <a:p>
            <a:pPr marL="800100" lvl="1" indent="-342900"/>
            <a:r>
              <a:rPr lang="en-US" sz="2000" dirty="0"/>
              <a:t>2021-22 Reimbursable Rent: $5,000/mo.  </a:t>
            </a:r>
            <a:r>
              <a:rPr lang="en-US" sz="2000" i="1" dirty="0"/>
              <a:t>($5,000 x 12 mo. = $60,000 x 75% = </a:t>
            </a:r>
            <a:r>
              <a:rPr lang="en-US" sz="2000" b="1" i="1" dirty="0"/>
              <a:t>$45,000</a:t>
            </a:r>
            <a:r>
              <a:rPr lang="en-US" sz="2000" i="1" dirty="0"/>
              <a:t>)</a:t>
            </a:r>
          </a:p>
          <a:p>
            <a:pPr marL="800100" lvl="1" indent="-342900"/>
            <a:endParaRPr lang="en-US" sz="2000" i="1" dirty="0"/>
          </a:p>
          <a:p>
            <a:pPr lvl="1" algn="ctr"/>
            <a:r>
              <a:rPr lang="en-US" dirty="0"/>
              <a:t>XYZ Charter’s 2021-22 Award would be $45,000 </a:t>
            </a:r>
          </a:p>
          <a:p>
            <a:pPr marL="0" indent="-302260" algn="ctr"/>
            <a:endParaRPr lang="en-US" sz="2400" dirty="0"/>
          </a:p>
          <a:p>
            <a:pPr marL="154940" lvl="1" indent="0" algn="ctr">
              <a:buNone/>
            </a:pPr>
            <a:endParaRPr lang="en-US" sz="2000" dirty="0">
              <a:cs typeface="Calibri" panose="020F0502020204030204"/>
            </a:endParaRPr>
          </a:p>
        </p:txBody>
      </p:sp>
      <p:sp>
        <p:nvSpPr>
          <p:cNvPr id="4" name="Slide Number Placeholder 3">
            <a:extLst>
              <a:ext uri="{FF2B5EF4-FFF2-40B4-BE49-F238E27FC236}">
                <a16:creationId xmlns:a16="http://schemas.microsoft.com/office/drawing/2014/main" id="{159546F6-49DF-4CD5-8131-5653605E6FEC}"/>
              </a:ext>
            </a:extLst>
          </p:cNvPr>
          <p:cNvSpPr>
            <a:spLocks noGrp="1"/>
          </p:cNvSpPr>
          <p:nvPr>
            <p:ph type="sldNum" sz="quarter" idx="12"/>
          </p:nvPr>
        </p:nvSpPr>
        <p:spPr/>
        <p:txBody>
          <a:bodyPr/>
          <a:lstStyle/>
          <a:p>
            <a:fld id="{629637A9-119A-49DA-BD12-AAC58B377D80}" type="slidenum">
              <a:rPr lang="en-US" smtClean="0"/>
              <a:t>4</a:t>
            </a:fld>
            <a:endParaRPr lang="en-US" dirty="0"/>
          </a:p>
        </p:txBody>
      </p:sp>
      <p:sp>
        <p:nvSpPr>
          <p:cNvPr id="5" name="TextBox 4">
            <a:extLst>
              <a:ext uri="{FF2B5EF4-FFF2-40B4-BE49-F238E27FC236}">
                <a16:creationId xmlns:a16="http://schemas.microsoft.com/office/drawing/2014/main" id="{25B1C791-A0CF-4DC3-ADA3-0209C1A60156}"/>
              </a:ext>
            </a:extLst>
          </p:cNvPr>
          <p:cNvSpPr txBox="1"/>
          <p:nvPr/>
        </p:nvSpPr>
        <p:spPr>
          <a:xfrm>
            <a:off x="3889669" y="6365073"/>
            <a:ext cx="7704499" cy="276999"/>
          </a:xfrm>
          <a:prstGeom prst="rect">
            <a:avLst/>
          </a:prstGeom>
          <a:noFill/>
        </p:spPr>
        <p:txBody>
          <a:bodyPr wrap="square" rtlCol="0">
            <a:spAutoFit/>
          </a:bodyPr>
          <a:lstStyle/>
          <a:p>
            <a:pPr lvl="1">
              <a:buSzPct val="75000"/>
              <a:defRPr/>
            </a:pPr>
            <a:r>
              <a:rPr lang="en-US" altLang="en-US" sz="1200" i="1" dirty="0"/>
              <a:t>*Per the Governors 2022-23 proposed budget</a:t>
            </a:r>
          </a:p>
        </p:txBody>
      </p:sp>
      <p:sp>
        <p:nvSpPr>
          <p:cNvPr id="6" name="Content Placeholder 2">
            <a:extLst>
              <a:ext uri="{FF2B5EF4-FFF2-40B4-BE49-F238E27FC236}">
                <a16:creationId xmlns:a16="http://schemas.microsoft.com/office/drawing/2014/main" id="{7D869C70-235A-4C70-ABA5-D68525D343E2}"/>
              </a:ext>
            </a:extLst>
          </p:cNvPr>
          <p:cNvSpPr txBox="1">
            <a:spLocks/>
          </p:cNvSpPr>
          <p:nvPr/>
        </p:nvSpPr>
        <p:spPr>
          <a:xfrm>
            <a:off x="990600" y="2028825"/>
            <a:ext cx="10515600" cy="12159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Funding Formula – Lesser of the following: </a:t>
            </a:r>
          </a:p>
          <a:p>
            <a:pPr marL="383540" lvl="1" algn="ctr"/>
            <a:r>
              <a:rPr lang="en-US" sz="2000" dirty="0"/>
              <a:t>$1,298* x Average Daily Attendance (ADA); or</a:t>
            </a:r>
            <a:endParaRPr lang="en-US" sz="2000" dirty="0">
              <a:cs typeface="Calibri" panose="020F0502020204030204"/>
            </a:endParaRPr>
          </a:p>
          <a:p>
            <a:pPr marL="383540" lvl="1" algn="ctr"/>
            <a:r>
              <a:rPr lang="en-US" sz="2000" dirty="0"/>
              <a:t>75% of reimbursable costs associated with rent/lease costs</a:t>
            </a:r>
          </a:p>
          <a:p>
            <a:pPr marL="383540" lvl="1" algn="ctr"/>
            <a:endParaRPr lang="en-US" sz="2000" dirty="0">
              <a:cs typeface="Calibri" panose="020F0502020204030204"/>
            </a:endParaRPr>
          </a:p>
        </p:txBody>
      </p:sp>
    </p:spTree>
    <p:extLst>
      <p:ext uri="{BB962C8B-B14F-4D97-AF65-F5344CB8AC3E}">
        <p14:creationId xmlns:p14="http://schemas.microsoft.com/office/powerpoint/2010/main" val="318875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AC121-122C-46C9-8E5E-00F5AB4064FA}"/>
              </a:ext>
            </a:extLst>
          </p:cNvPr>
          <p:cNvSpPr>
            <a:spLocks noGrp="1"/>
          </p:cNvSpPr>
          <p:nvPr>
            <p:ph type="title"/>
          </p:nvPr>
        </p:nvSpPr>
        <p:spPr/>
        <p:txBody>
          <a:bodyPr/>
          <a:lstStyle/>
          <a:p>
            <a:r>
              <a:rPr lang="en-US" dirty="0"/>
              <a:t>Other Costs</a:t>
            </a:r>
          </a:p>
        </p:txBody>
      </p:sp>
      <p:sp>
        <p:nvSpPr>
          <p:cNvPr id="3" name="Content Placeholder 2">
            <a:extLst>
              <a:ext uri="{FF2B5EF4-FFF2-40B4-BE49-F238E27FC236}">
                <a16:creationId xmlns:a16="http://schemas.microsoft.com/office/drawing/2014/main" id="{86B02321-3B2A-4EEF-95C8-CC3312307600}"/>
              </a:ext>
            </a:extLst>
          </p:cNvPr>
          <p:cNvSpPr>
            <a:spLocks noGrp="1"/>
          </p:cNvSpPr>
          <p:nvPr>
            <p:ph idx="1"/>
          </p:nvPr>
        </p:nvSpPr>
        <p:spPr/>
        <p:txBody>
          <a:bodyPr>
            <a:normAutofit lnSpcReduction="10000"/>
          </a:bodyPr>
          <a:lstStyle/>
          <a:p>
            <a:pPr marL="0" indent="0">
              <a:buNone/>
            </a:pPr>
            <a:r>
              <a:rPr lang="en-US" b="1" dirty="0"/>
              <a:t>Other Costs for 2021-22:</a:t>
            </a:r>
          </a:p>
          <a:p>
            <a:pPr marL="383540" lvl="1"/>
            <a:r>
              <a:rPr lang="en-US" sz="2800" dirty="0"/>
              <a:t>There will not be funding available for other non-rent/lease costs.</a:t>
            </a:r>
            <a:endParaRPr lang="en-US" sz="2800" b="1" dirty="0"/>
          </a:p>
          <a:p>
            <a:pPr marL="383540" lvl="1"/>
            <a:endParaRPr lang="en-US" sz="2800" b="1" dirty="0"/>
          </a:p>
          <a:p>
            <a:pPr marL="0" indent="-302260">
              <a:buNone/>
            </a:pPr>
            <a:r>
              <a:rPr lang="en-US" b="1" dirty="0"/>
              <a:t>2022-23 Proposed Augmentation*: </a:t>
            </a:r>
          </a:p>
          <a:p>
            <a:r>
              <a:rPr lang="en-US" dirty="0"/>
              <a:t>The Governor proposed a $30 million augmentation in appropriation in an attempt to fund eligible Other Costs.</a:t>
            </a:r>
          </a:p>
          <a:p>
            <a:r>
              <a:rPr lang="en-US" dirty="0"/>
              <a:t>These funds can be used for costs associated with remodeling buildings, deferred maintenance, initial installation or extension of service systems and other built-in equipment, site improvements, and facility modifications to mitigate the spread of COVID-19. </a:t>
            </a:r>
          </a:p>
          <a:p>
            <a:pPr marL="0" indent="0">
              <a:buNone/>
            </a:pPr>
            <a:endParaRPr lang="en-US" dirty="0"/>
          </a:p>
        </p:txBody>
      </p:sp>
      <p:sp>
        <p:nvSpPr>
          <p:cNvPr id="4" name="Slide Number Placeholder 3">
            <a:extLst>
              <a:ext uri="{FF2B5EF4-FFF2-40B4-BE49-F238E27FC236}">
                <a16:creationId xmlns:a16="http://schemas.microsoft.com/office/drawing/2014/main" id="{57A69FCF-50F6-45E4-A929-9B877CD34E56}"/>
              </a:ext>
            </a:extLst>
          </p:cNvPr>
          <p:cNvSpPr>
            <a:spLocks noGrp="1"/>
          </p:cNvSpPr>
          <p:nvPr>
            <p:ph type="sldNum" sz="quarter" idx="12"/>
          </p:nvPr>
        </p:nvSpPr>
        <p:spPr/>
        <p:txBody>
          <a:bodyPr/>
          <a:lstStyle/>
          <a:p>
            <a:fld id="{629637A9-119A-49DA-BD12-AAC58B377D80}" type="slidenum">
              <a:rPr lang="en-US" smtClean="0"/>
              <a:t>5</a:t>
            </a:fld>
            <a:endParaRPr lang="en-US" dirty="0"/>
          </a:p>
        </p:txBody>
      </p:sp>
      <p:sp>
        <p:nvSpPr>
          <p:cNvPr id="5" name="TextBox 4">
            <a:extLst>
              <a:ext uri="{FF2B5EF4-FFF2-40B4-BE49-F238E27FC236}">
                <a16:creationId xmlns:a16="http://schemas.microsoft.com/office/drawing/2014/main" id="{DCF144C0-65C0-4A51-9B4F-D373B16222C7}"/>
              </a:ext>
            </a:extLst>
          </p:cNvPr>
          <p:cNvSpPr txBox="1"/>
          <p:nvPr/>
        </p:nvSpPr>
        <p:spPr>
          <a:xfrm>
            <a:off x="3279187" y="6276947"/>
            <a:ext cx="7704499" cy="276999"/>
          </a:xfrm>
          <a:prstGeom prst="rect">
            <a:avLst/>
          </a:prstGeom>
          <a:noFill/>
        </p:spPr>
        <p:txBody>
          <a:bodyPr wrap="square" rtlCol="0">
            <a:spAutoFit/>
          </a:bodyPr>
          <a:lstStyle/>
          <a:p>
            <a:pPr lvl="1">
              <a:buSzPct val="75000"/>
              <a:defRPr/>
            </a:pPr>
            <a:r>
              <a:rPr lang="en-US" altLang="en-US" sz="1200" i="1" dirty="0"/>
              <a:t>*Per the Governors 2022-23 proposed budget</a:t>
            </a:r>
          </a:p>
        </p:txBody>
      </p:sp>
    </p:spTree>
    <p:extLst>
      <p:ext uri="{BB962C8B-B14F-4D97-AF65-F5344CB8AC3E}">
        <p14:creationId xmlns:p14="http://schemas.microsoft.com/office/powerpoint/2010/main" val="172426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AE2B9-F34F-47FA-80CA-D362FE742A64}"/>
              </a:ext>
            </a:extLst>
          </p:cNvPr>
          <p:cNvSpPr>
            <a:spLocks noGrp="1"/>
          </p:cNvSpPr>
          <p:nvPr>
            <p:ph type="title"/>
          </p:nvPr>
        </p:nvSpPr>
        <p:spPr/>
        <p:txBody>
          <a:bodyPr/>
          <a:lstStyle/>
          <a:p>
            <a:r>
              <a:rPr lang="en-US" dirty="0"/>
              <a:t>Regulations</a:t>
            </a:r>
          </a:p>
        </p:txBody>
      </p:sp>
      <p:sp>
        <p:nvSpPr>
          <p:cNvPr id="3" name="Content Placeholder 2">
            <a:extLst>
              <a:ext uri="{FF2B5EF4-FFF2-40B4-BE49-F238E27FC236}">
                <a16:creationId xmlns:a16="http://schemas.microsoft.com/office/drawing/2014/main" id="{EA568A8B-923F-4A7C-8837-4BC16052E415}"/>
              </a:ext>
            </a:extLst>
          </p:cNvPr>
          <p:cNvSpPr>
            <a:spLocks noGrp="1"/>
          </p:cNvSpPr>
          <p:nvPr>
            <p:ph idx="1"/>
          </p:nvPr>
        </p:nvSpPr>
        <p:spPr/>
        <p:txBody>
          <a:bodyPr/>
          <a:lstStyle/>
          <a:p>
            <a:pPr marL="0" indent="0">
              <a:buNone/>
            </a:pPr>
            <a:r>
              <a:rPr lang="en-US" b="1" dirty="0"/>
              <a:t>Current Regulations:</a:t>
            </a:r>
          </a:p>
          <a:p>
            <a:r>
              <a:rPr lang="en-US" dirty="0"/>
              <a:t>Still in effect for the 2021-22 funding round</a:t>
            </a:r>
          </a:p>
          <a:p>
            <a:r>
              <a:rPr lang="en-US" dirty="0"/>
              <a:t>Can be found on the SB740 website</a:t>
            </a:r>
          </a:p>
          <a:p>
            <a:pPr marL="0" indent="0">
              <a:buNone/>
            </a:pPr>
            <a:endParaRPr lang="en-US" dirty="0"/>
          </a:p>
          <a:p>
            <a:pPr marL="0" indent="0">
              <a:buNone/>
            </a:pPr>
            <a:r>
              <a:rPr lang="en-US" b="1" dirty="0"/>
              <a:t>Pending Regulations: </a:t>
            </a:r>
          </a:p>
          <a:p>
            <a:r>
              <a:rPr lang="en-US" dirty="0"/>
              <a:t>Currently working with the Office of Administrative Law (OAL)</a:t>
            </a:r>
          </a:p>
          <a:p>
            <a:r>
              <a:rPr lang="en-US" dirty="0"/>
              <a:t>If approved, updated regulations will be effective July 1, 2022</a:t>
            </a:r>
          </a:p>
          <a:p>
            <a:r>
              <a:rPr lang="en-US" dirty="0"/>
              <a:t>Can also be found on the SB740 website</a:t>
            </a:r>
          </a:p>
          <a:p>
            <a:endParaRPr lang="en-US" dirty="0"/>
          </a:p>
        </p:txBody>
      </p:sp>
      <p:sp>
        <p:nvSpPr>
          <p:cNvPr id="4" name="Slide Number Placeholder 3">
            <a:extLst>
              <a:ext uri="{FF2B5EF4-FFF2-40B4-BE49-F238E27FC236}">
                <a16:creationId xmlns:a16="http://schemas.microsoft.com/office/drawing/2014/main" id="{E1631B43-8E56-44FA-8B55-55108C7ECFFB}"/>
              </a:ext>
            </a:extLst>
          </p:cNvPr>
          <p:cNvSpPr>
            <a:spLocks noGrp="1"/>
          </p:cNvSpPr>
          <p:nvPr>
            <p:ph type="sldNum" sz="quarter" idx="12"/>
          </p:nvPr>
        </p:nvSpPr>
        <p:spPr/>
        <p:txBody>
          <a:bodyPr/>
          <a:lstStyle/>
          <a:p>
            <a:fld id="{629637A9-119A-49DA-BD12-AAC58B377D80}" type="slidenum">
              <a:rPr lang="en-US" smtClean="0"/>
              <a:t>6</a:t>
            </a:fld>
            <a:endParaRPr lang="en-US" dirty="0"/>
          </a:p>
        </p:txBody>
      </p:sp>
    </p:spTree>
    <p:extLst>
      <p:ext uri="{BB962C8B-B14F-4D97-AF65-F5344CB8AC3E}">
        <p14:creationId xmlns:p14="http://schemas.microsoft.com/office/powerpoint/2010/main" val="359914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877" y="676275"/>
            <a:ext cx="10515600" cy="777875"/>
          </a:xfrm>
        </p:spPr>
        <p:txBody>
          <a:bodyPr>
            <a:normAutofit fontScale="90000"/>
          </a:bodyPr>
          <a:lstStyle/>
          <a:p>
            <a:r>
              <a:rPr lang="en-US" dirty="0"/>
              <a:t>Eligibility and Best Practices</a:t>
            </a:r>
            <a:br>
              <a:rPr lang="en-US" dirty="0"/>
            </a:br>
            <a:endParaRPr lang="en-US" dirty="0"/>
          </a:p>
        </p:txBody>
      </p:sp>
      <p:sp>
        <p:nvSpPr>
          <p:cNvPr id="3" name="Content Placeholder 2"/>
          <p:cNvSpPr>
            <a:spLocks noGrp="1"/>
          </p:cNvSpPr>
          <p:nvPr>
            <p:ph idx="1"/>
          </p:nvPr>
        </p:nvSpPr>
        <p:spPr>
          <a:xfrm>
            <a:off x="735773" y="1706534"/>
            <a:ext cx="10515600" cy="4475191"/>
          </a:xfrm>
        </p:spPr>
        <p:txBody>
          <a:bodyPr>
            <a:normAutofit lnSpcReduction="10000"/>
          </a:bodyPr>
          <a:lstStyle/>
          <a:p>
            <a:pPr marL="201168" lvl="1" indent="0">
              <a:spcBef>
                <a:spcPts val="0"/>
              </a:spcBef>
              <a:buSzPct val="75000"/>
              <a:buNone/>
              <a:defRPr/>
            </a:pPr>
            <a:r>
              <a:rPr lang="en-US" altLang="en-US" b="1" dirty="0"/>
              <a:t>Eligible Costs </a:t>
            </a:r>
          </a:p>
          <a:p>
            <a:pPr lvl="2">
              <a:spcBef>
                <a:spcPts val="0"/>
              </a:spcBef>
              <a:buSzPct val="75000"/>
              <a:defRPr/>
            </a:pPr>
            <a:r>
              <a:rPr lang="en-US" altLang="en-US" dirty="0"/>
              <a:t>Facility costs associated with sites not owned by either a School District or County Office of Education (not located in a district/Prop 39 facility) </a:t>
            </a:r>
          </a:p>
          <a:p>
            <a:pPr lvl="2">
              <a:spcBef>
                <a:spcPts val="0"/>
              </a:spcBef>
              <a:buSzPct val="75000"/>
              <a:defRPr/>
            </a:pPr>
            <a:r>
              <a:rPr lang="en-US" altLang="en-US" dirty="0"/>
              <a:t>Costs associated with rent, lease, and/or remodeling, deferred maintenance, initially installing service systems, site improvements, etc.</a:t>
            </a:r>
          </a:p>
          <a:p>
            <a:pPr lvl="2">
              <a:spcBef>
                <a:spcPts val="0"/>
              </a:spcBef>
              <a:buSzPct val="75000"/>
              <a:defRPr/>
            </a:pPr>
            <a:r>
              <a:rPr lang="en-US" altLang="en-US" dirty="0"/>
              <a:t>Classroom-based instruction </a:t>
            </a:r>
          </a:p>
          <a:p>
            <a:pPr marL="201168" lvl="1" indent="0">
              <a:spcBef>
                <a:spcPts val="0"/>
              </a:spcBef>
              <a:buSzPct val="75000"/>
              <a:buNone/>
              <a:defRPr/>
            </a:pPr>
            <a:r>
              <a:rPr lang="en-US" altLang="en-US" b="1" dirty="0"/>
              <a:t>Good Standing – Form sent to and completed by Authorizers</a:t>
            </a:r>
          </a:p>
          <a:p>
            <a:pPr lvl="2">
              <a:spcBef>
                <a:spcPts val="0"/>
              </a:spcBef>
              <a:buSzPct val="75000"/>
              <a:defRPr/>
            </a:pPr>
            <a:r>
              <a:rPr lang="en-US" altLang="en-US" dirty="0"/>
              <a:t>Compliance with charter agreement;</a:t>
            </a:r>
          </a:p>
          <a:p>
            <a:pPr lvl="2">
              <a:spcBef>
                <a:spcPts val="0"/>
              </a:spcBef>
              <a:buSzPct val="75000"/>
              <a:defRPr/>
            </a:pPr>
            <a:r>
              <a:rPr lang="en-US" altLang="en-US" dirty="0"/>
              <a:t>No pending corrective actions or notice of intent to revoke;</a:t>
            </a:r>
          </a:p>
          <a:p>
            <a:pPr lvl="2">
              <a:spcBef>
                <a:spcPts val="0"/>
              </a:spcBef>
              <a:buSzPct val="75000"/>
              <a:defRPr/>
            </a:pPr>
            <a:r>
              <a:rPr lang="en-US" altLang="en-US" dirty="0"/>
              <a:t>If good standing is restored by the end of the fiscal year, Applicant will be eligible;</a:t>
            </a:r>
          </a:p>
          <a:p>
            <a:pPr lvl="2">
              <a:spcBef>
                <a:spcPts val="0"/>
              </a:spcBef>
              <a:buSzPct val="75000"/>
              <a:defRPr/>
            </a:pPr>
            <a:r>
              <a:rPr lang="en-US" altLang="en-US" dirty="0"/>
              <a:t>No response from Authorizers will be presumed as acknowledgment of Good Standing</a:t>
            </a:r>
          </a:p>
          <a:p>
            <a:pPr marL="201168" lvl="1" indent="0">
              <a:spcBef>
                <a:spcPts val="0"/>
              </a:spcBef>
              <a:buSzPct val="75000"/>
              <a:buNone/>
              <a:defRPr/>
            </a:pPr>
            <a:r>
              <a:rPr lang="en-US" altLang="en-US" b="1" dirty="0"/>
              <a:t>Conflict of Interest Vetting</a:t>
            </a:r>
          </a:p>
          <a:p>
            <a:pPr lvl="2">
              <a:spcBef>
                <a:spcPts val="0"/>
              </a:spcBef>
              <a:buSzPct val="75000"/>
              <a:defRPr/>
            </a:pPr>
            <a:r>
              <a:rPr lang="en-US" altLang="en-US" dirty="0"/>
              <a:t>Charter must be in compliance with SB 126’s government agency transparency rules including Government Code 1090</a:t>
            </a:r>
          </a:p>
          <a:p>
            <a:pPr marL="201168" lvl="1" indent="0">
              <a:spcBef>
                <a:spcPts val="0"/>
              </a:spcBef>
              <a:buSzPct val="75000"/>
              <a:buNone/>
              <a:defRPr/>
            </a:pPr>
            <a:r>
              <a:rPr lang="en-US" altLang="en-US" b="1" dirty="0"/>
              <a:t>Legal Status Questionnaire</a:t>
            </a:r>
          </a:p>
          <a:p>
            <a:pPr lvl="2">
              <a:spcBef>
                <a:spcPts val="0"/>
              </a:spcBef>
              <a:buSzPct val="75000"/>
              <a:defRPr/>
            </a:pPr>
            <a:r>
              <a:rPr lang="en-US" altLang="en-US" dirty="0"/>
              <a:t>Applicant must disclose any past or current legal, civil, criminal or regulatory investigations</a:t>
            </a:r>
          </a:p>
          <a:p>
            <a:pPr marL="658368" lvl="2" indent="0">
              <a:spcBef>
                <a:spcPts val="0"/>
              </a:spcBef>
              <a:buSzPct val="75000"/>
              <a:buNone/>
              <a:defRPr/>
            </a:pPr>
            <a:endParaRPr lang="en-US" altLang="en-US" dirty="0"/>
          </a:p>
          <a:p>
            <a:pPr marL="1001268" lvl="2" indent="-342900">
              <a:spcBef>
                <a:spcPts val="0"/>
              </a:spcBef>
              <a:buSzPct val="75000"/>
              <a:defRPr/>
            </a:pPr>
            <a:endParaRPr lang="en-US" altLang="en-US" dirty="0"/>
          </a:p>
          <a:p>
            <a:pPr marL="201168" lvl="1" indent="0">
              <a:spcBef>
                <a:spcPts val="0"/>
              </a:spcBef>
              <a:buSzPct val="75000"/>
              <a:buNone/>
              <a:defRPr/>
            </a:pPr>
            <a:endParaRPr lang="en-US" altLang="en-US" sz="2000" dirty="0"/>
          </a:p>
          <a:p>
            <a:pPr marL="1200150" lvl="2" indent="-285750">
              <a:spcBef>
                <a:spcPts val="0"/>
              </a:spcBef>
              <a:buSzPct val="75000"/>
              <a:buFont typeface="Arial" panose="020B0604020202020204" pitchFamily="34" charset="0"/>
              <a:buChar char="•"/>
              <a:defRPr/>
            </a:pPr>
            <a:endParaRPr lang="en-US" altLang="en-US" sz="1600" dirty="0"/>
          </a:p>
          <a:p>
            <a:endParaRPr lang="en-US" dirty="0"/>
          </a:p>
        </p:txBody>
      </p:sp>
      <p:pic>
        <p:nvPicPr>
          <p:cNvPr id="29698" name="Picture 2" descr="FAQ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8768" y="59459"/>
            <a:ext cx="2044700" cy="211360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629637A9-119A-49DA-BD12-AAC58B377D80}" type="slidenum">
              <a:rPr lang="en-US" smtClean="0"/>
              <a:t>7</a:t>
            </a:fld>
            <a:endParaRPr lang="en-US"/>
          </a:p>
        </p:txBody>
      </p:sp>
      <p:pic>
        <p:nvPicPr>
          <p:cNvPr id="6" name="Picture 5">
            <a:extLst>
              <a:ext uri="{FF2B5EF4-FFF2-40B4-BE49-F238E27FC236}">
                <a16:creationId xmlns:a16="http://schemas.microsoft.com/office/drawing/2014/main" id="{406411E8-D8F2-4A00-BD11-D7CD0B4CC0A7}"/>
              </a:ext>
            </a:extLst>
          </p:cNvPr>
          <p:cNvPicPr>
            <a:picLocks noChangeAspect="1"/>
          </p:cNvPicPr>
          <p:nvPr/>
        </p:nvPicPr>
        <p:blipFill>
          <a:blip r:embed="rId4"/>
          <a:stretch>
            <a:fillRect/>
          </a:stretch>
        </p:blipFill>
        <p:spPr>
          <a:xfrm>
            <a:off x="-3664" y="884419"/>
            <a:ext cx="994264" cy="5973581"/>
          </a:xfrm>
          <a:prstGeom prst="rect">
            <a:avLst/>
          </a:prstGeom>
        </p:spPr>
      </p:pic>
    </p:spTree>
    <p:extLst>
      <p:ext uri="{BB962C8B-B14F-4D97-AF65-F5344CB8AC3E}">
        <p14:creationId xmlns:p14="http://schemas.microsoft.com/office/powerpoint/2010/main" val="3462101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667" y="185040"/>
            <a:ext cx="4217256" cy="2286000"/>
          </a:xfrm>
        </p:spPr>
        <p:txBody>
          <a:bodyPr>
            <a:normAutofit/>
          </a:bodyPr>
          <a:lstStyle/>
          <a:p>
            <a:r>
              <a:rPr lang="en-US" sz="4300" dirty="0"/>
              <a:t>Eligibility and Best Practices </a:t>
            </a:r>
            <a:br>
              <a:rPr lang="en-US" dirty="0"/>
            </a:br>
            <a:endParaRPr lang="en-US" dirty="0"/>
          </a:p>
        </p:txBody>
      </p:sp>
      <p:sp>
        <p:nvSpPr>
          <p:cNvPr id="6" name="TextBox 5"/>
          <p:cNvSpPr txBox="1"/>
          <p:nvPr/>
        </p:nvSpPr>
        <p:spPr>
          <a:xfrm>
            <a:off x="626349" y="2355273"/>
            <a:ext cx="4629142" cy="4278094"/>
          </a:xfrm>
          <a:prstGeom prst="rect">
            <a:avLst/>
          </a:prstGeom>
          <a:noFill/>
        </p:spPr>
        <p:txBody>
          <a:bodyPr wrap="square" rtlCol="0">
            <a:spAutoFit/>
          </a:bodyPr>
          <a:lstStyle/>
          <a:p>
            <a:pPr marL="201168" lvl="1">
              <a:spcBef>
                <a:spcPts val="0"/>
              </a:spcBef>
              <a:buSzPct val="75000"/>
              <a:defRPr/>
            </a:pPr>
            <a:r>
              <a:rPr lang="en-US" altLang="en-US" sz="2800" dirty="0"/>
              <a:t>Payee Data Record (STD 204)</a:t>
            </a:r>
          </a:p>
          <a:p>
            <a:pPr marL="658368" lvl="1" indent="-457200">
              <a:spcBef>
                <a:spcPts val="0"/>
              </a:spcBef>
              <a:buSzPct val="75000"/>
              <a:buFont typeface="Arial" panose="020B0604020202020204" pitchFamily="34" charset="0"/>
              <a:buChar char="•"/>
              <a:defRPr/>
            </a:pPr>
            <a:endParaRPr lang="en-US" altLang="en-US" dirty="0"/>
          </a:p>
          <a:p>
            <a:pPr marL="1001268" lvl="2" indent="-342900">
              <a:buSzPct val="75000"/>
              <a:buFont typeface="Arial" panose="020B0604020202020204" pitchFamily="34" charset="0"/>
              <a:buChar char="•"/>
              <a:defRPr/>
            </a:pPr>
            <a:r>
              <a:rPr lang="en-US" altLang="en-US" sz="2000" dirty="0"/>
              <a:t>State Controller’s Office uses this form to process awards</a:t>
            </a:r>
          </a:p>
          <a:p>
            <a:pPr marL="1115568" lvl="2" indent="-457200">
              <a:buSzPct val="75000"/>
              <a:buFont typeface="Arial" panose="020B0604020202020204" pitchFamily="34" charset="0"/>
              <a:buChar char="•"/>
              <a:defRPr/>
            </a:pPr>
            <a:endParaRPr lang="en-US" altLang="en-US" sz="2000" dirty="0"/>
          </a:p>
          <a:p>
            <a:pPr marL="1001268" lvl="2" indent="-342900">
              <a:buSzPct val="75000"/>
              <a:buFont typeface="Arial" panose="020B0604020202020204" pitchFamily="34" charset="0"/>
              <a:buChar char="•"/>
              <a:defRPr/>
            </a:pPr>
            <a:r>
              <a:rPr lang="en-US" altLang="en-US" sz="2000" dirty="0"/>
              <a:t>Available on CA DGS Website</a:t>
            </a:r>
          </a:p>
          <a:p>
            <a:pPr marL="201168" lvl="1">
              <a:spcBef>
                <a:spcPts val="0"/>
              </a:spcBef>
              <a:buSzPct val="75000"/>
              <a:defRPr/>
            </a:pPr>
            <a:endParaRPr lang="en-US" altLang="en-US" dirty="0">
              <a:hlinkClick r:id="rId3"/>
            </a:endParaRPr>
          </a:p>
          <a:p>
            <a:pPr marL="201168" lvl="1">
              <a:spcBef>
                <a:spcPts val="0"/>
              </a:spcBef>
              <a:buSzPct val="75000"/>
              <a:defRPr/>
            </a:pPr>
            <a:endParaRPr lang="en-US" altLang="en-US" dirty="0">
              <a:hlinkClick r:id="rId3"/>
            </a:endParaRPr>
          </a:p>
          <a:p>
            <a:pPr marL="201168" lvl="1">
              <a:spcBef>
                <a:spcPts val="0"/>
              </a:spcBef>
              <a:buSzPct val="75000"/>
              <a:defRPr/>
            </a:pPr>
            <a:endParaRPr lang="en-US" altLang="en-US" dirty="0">
              <a:hlinkClick r:id="rId3"/>
            </a:endParaRPr>
          </a:p>
          <a:p>
            <a:pPr marL="201168" lvl="1">
              <a:spcBef>
                <a:spcPts val="0"/>
              </a:spcBef>
              <a:buSzPct val="75000"/>
              <a:defRPr/>
            </a:pPr>
            <a:endParaRPr lang="en-US" altLang="en-US" dirty="0">
              <a:hlinkClick r:id="rId3"/>
            </a:endParaRPr>
          </a:p>
          <a:p>
            <a:pPr marL="201168" lvl="1">
              <a:spcBef>
                <a:spcPts val="0"/>
              </a:spcBef>
              <a:buSzPct val="75000"/>
              <a:defRPr/>
            </a:pPr>
            <a:r>
              <a:rPr lang="en-US" altLang="en-US" dirty="0">
                <a:hlinkClick r:id="rId3"/>
              </a:rPr>
              <a:t>https://www.documents.dgs.ca.gov/dgs/fmc/pdf/std204.pdf</a:t>
            </a:r>
            <a:r>
              <a:rPr lang="en-US" altLang="en-US" dirty="0"/>
              <a:t> </a:t>
            </a:r>
          </a:p>
          <a:p>
            <a:pPr marL="658368" lvl="1" indent="-457200">
              <a:spcBef>
                <a:spcPts val="0"/>
              </a:spcBef>
              <a:buSzPct val="75000"/>
              <a:buFont typeface="Arial" panose="020B0604020202020204" pitchFamily="34" charset="0"/>
              <a:buChar char="•"/>
              <a:defRPr/>
            </a:pPr>
            <a:endParaRPr lang="en-US" altLang="en-US" sz="2000" dirty="0"/>
          </a:p>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8</a:t>
            </a:fld>
            <a:endParaRPr lang="en-US"/>
          </a:p>
        </p:txBody>
      </p:sp>
      <p:pic>
        <p:nvPicPr>
          <p:cNvPr id="5" name="Picture 4">
            <a:extLst>
              <a:ext uri="{FF2B5EF4-FFF2-40B4-BE49-F238E27FC236}">
                <a16:creationId xmlns:a16="http://schemas.microsoft.com/office/drawing/2014/main" id="{37EB5137-DD89-4A13-BACD-DF344CBCD5A7}"/>
              </a:ext>
            </a:extLst>
          </p:cNvPr>
          <p:cNvPicPr>
            <a:picLocks noChangeAspect="1"/>
          </p:cNvPicPr>
          <p:nvPr/>
        </p:nvPicPr>
        <p:blipFill>
          <a:blip r:embed="rId4"/>
          <a:stretch>
            <a:fillRect/>
          </a:stretch>
        </p:blipFill>
        <p:spPr>
          <a:xfrm>
            <a:off x="5163595" y="215928"/>
            <a:ext cx="6402056" cy="5680051"/>
          </a:xfrm>
          <a:prstGeom prst="rect">
            <a:avLst/>
          </a:prstGeom>
        </p:spPr>
      </p:pic>
    </p:spTree>
    <p:extLst>
      <p:ext uri="{BB962C8B-B14F-4D97-AF65-F5344CB8AC3E}">
        <p14:creationId xmlns:p14="http://schemas.microsoft.com/office/powerpoint/2010/main" val="1342700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667" y="185040"/>
            <a:ext cx="4217256" cy="2286000"/>
          </a:xfrm>
        </p:spPr>
        <p:txBody>
          <a:bodyPr>
            <a:normAutofit/>
          </a:bodyPr>
          <a:lstStyle/>
          <a:p>
            <a:r>
              <a:rPr lang="en-US" sz="4300"/>
              <a:t>Eligibility and Best Practices</a:t>
            </a:r>
            <a:br>
              <a:rPr lang="en-US"/>
            </a:br>
            <a:endParaRPr lang="en-US"/>
          </a:p>
        </p:txBody>
      </p:sp>
      <p:sp>
        <p:nvSpPr>
          <p:cNvPr id="6" name="TextBox 5"/>
          <p:cNvSpPr txBox="1"/>
          <p:nvPr/>
        </p:nvSpPr>
        <p:spPr>
          <a:xfrm>
            <a:off x="626349" y="2382559"/>
            <a:ext cx="4611892" cy="4632037"/>
          </a:xfrm>
          <a:prstGeom prst="rect">
            <a:avLst/>
          </a:prstGeom>
          <a:noFill/>
        </p:spPr>
        <p:txBody>
          <a:bodyPr wrap="square" rtlCol="0">
            <a:spAutoFit/>
          </a:bodyPr>
          <a:lstStyle/>
          <a:p>
            <a:pPr marL="201168" lvl="1">
              <a:spcBef>
                <a:spcPts val="0"/>
              </a:spcBef>
              <a:buSzPct val="75000"/>
              <a:defRPr/>
            </a:pPr>
            <a:r>
              <a:rPr lang="en-US" altLang="en-US" sz="3200" dirty="0"/>
              <a:t>Business Name</a:t>
            </a:r>
          </a:p>
          <a:p>
            <a:pPr marL="201168" lvl="1">
              <a:spcBef>
                <a:spcPts val="0"/>
              </a:spcBef>
              <a:buSzPct val="75000"/>
              <a:defRPr/>
            </a:pPr>
            <a:endParaRPr lang="en-US" altLang="en-US" sz="1100" dirty="0"/>
          </a:p>
          <a:p>
            <a:pPr marL="658368" lvl="1" indent="-457200">
              <a:spcBef>
                <a:spcPts val="0"/>
              </a:spcBef>
              <a:buSzPct val="75000"/>
              <a:buFont typeface="Arial" panose="020B0604020202020204" pitchFamily="34" charset="0"/>
              <a:buChar char="•"/>
              <a:defRPr/>
            </a:pPr>
            <a:r>
              <a:rPr lang="en-US" altLang="en-US" sz="2000" dirty="0"/>
              <a:t>Enter name as it appears on Employer Identification </a:t>
            </a:r>
            <a:br>
              <a:rPr lang="en-US" altLang="en-US" sz="2000" dirty="0"/>
            </a:br>
            <a:r>
              <a:rPr lang="en-US" altLang="en-US" sz="2000" dirty="0"/>
              <a:t>Number (EIN)</a:t>
            </a:r>
          </a:p>
          <a:p>
            <a:pPr marL="658368" lvl="1" indent="-457200">
              <a:spcBef>
                <a:spcPts val="0"/>
              </a:spcBef>
              <a:buSzPct val="75000"/>
              <a:buFont typeface="Arial" panose="020B0604020202020204" pitchFamily="34" charset="0"/>
              <a:buChar char="•"/>
              <a:defRPr/>
            </a:pPr>
            <a:endParaRPr lang="en-US" altLang="en-US" sz="2000" dirty="0"/>
          </a:p>
          <a:p>
            <a:pPr marL="658368" lvl="1" indent="-457200">
              <a:spcBef>
                <a:spcPts val="0"/>
              </a:spcBef>
              <a:buSzPct val="75000"/>
              <a:buFont typeface="Arial" panose="020B0604020202020204" pitchFamily="34" charset="0"/>
              <a:buChar char="•"/>
              <a:defRPr/>
            </a:pPr>
            <a:r>
              <a:rPr lang="en-US" altLang="en-US" sz="2000" dirty="0"/>
              <a:t>Lookup EIN information here: https://apps.irs.gov/app/eos/ </a:t>
            </a:r>
          </a:p>
          <a:p>
            <a:pPr marL="658368" lvl="1" indent="-457200">
              <a:spcBef>
                <a:spcPts val="0"/>
              </a:spcBef>
              <a:buSzPct val="75000"/>
              <a:buFont typeface="Arial" panose="020B0604020202020204" pitchFamily="34" charset="0"/>
              <a:buChar char="•"/>
              <a:defRPr/>
            </a:pPr>
            <a:endParaRPr lang="en-US" altLang="en-US" sz="2000" dirty="0"/>
          </a:p>
          <a:p>
            <a:pPr marL="658368" lvl="1" indent="-457200">
              <a:spcBef>
                <a:spcPts val="0"/>
              </a:spcBef>
              <a:buSzPct val="75000"/>
              <a:buFont typeface="Arial" panose="020B0604020202020204" pitchFamily="34" charset="0"/>
              <a:buChar char="•"/>
              <a:defRPr/>
            </a:pPr>
            <a:r>
              <a:rPr lang="en-US" altLang="en-US" sz="2000" dirty="0"/>
              <a:t>If the school’s name is different from what is listed on their EIN:</a:t>
            </a:r>
          </a:p>
          <a:p>
            <a:pPr marL="1115568" lvl="2" indent="-457200">
              <a:buSzPct val="75000"/>
              <a:buFont typeface="Arial" panose="020B0604020202020204" pitchFamily="34" charset="0"/>
              <a:buChar char="•"/>
              <a:defRPr/>
            </a:pPr>
            <a:r>
              <a:rPr lang="en-US" altLang="en-US" dirty="0"/>
              <a:t>Example Business Name: ABC Charter, Inc. DBA XYZ Charter Academy</a:t>
            </a:r>
          </a:p>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9</a:t>
            </a:fld>
            <a:endParaRPr lang="en-US"/>
          </a:p>
        </p:txBody>
      </p:sp>
      <p:pic>
        <p:nvPicPr>
          <p:cNvPr id="8" name="Picture 7">
            <a:extLst>
              <a:ext uri="{FF2B5EF4-FFF2-40B4-BE49-F238E27FC236}">
                <a16:creationId xmlns:a16="http://schemas.microsoft.com/office/drawing/2014/main" id="{242BDBE3-074C-4441-8046-E4BC9F75B1D8}"/>
              </a:ext>
            </a:extLst>
          </p:cNvPr>
          <p:cNvPicPr>
            <a:picLocks noChangeAspect="1"/>
          </p:cNvPicPr>
          <p:nvPr/>
        </p:nvPicPr>
        <p:blipFill>
          <a:blip r:embed="rId3"/>
          <a:stretch>
            <a:fillRect/>
          </a:stretch>
        </p:blipFill>
        <p:spPr>
          <a:xfrm>
            <a:off x="5163595" y="215928"/>
            <a:ext cx="6402056" cy="5680051"/>
          </a:xfrm>
          <a:prstGeom prst="rect">
            <a:avLst/>
          </a:prstGeom>
        </p:spPr>
      </p:pic>
    </p:spTree>
    <p:extLst>
      <p:ext uri="{BB962C8B-B14F-4D97-AF65-F5344CB8AC3E}">
        <p14:creationId xmlns:p14="http://schemas.microsoft.com/office/powerpoint/2010/main" val="2455407850"/>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A3FBA77D95EA4FA4C9EBD2339B77F2" ma:contentTypeVersion="10" ma:contentTypeDescription="Create a new document." ma:contentTypeScope="" ma:versionID="b40efb6cc527da5505c8e88bf1abe972">
  <xsd:schema xmlns:xsd="http://www.w3.org/2001/XMLSchema" xmlns:xs="http://www.w3.org/2001/XMLSchema" xmlns:p="http://schemas.microsoft.com/office/2006/metadata/properties" xmlns:ns3="b7209f57-d4f1-448d-abf0-10ef8254b8fa" xmlns:ns4="df64eba6-0b1e-427a-ab21-74bf858aa0ca" targetNamespace="http://schemas.microsoft.com/office/2006/metadata/properties" ma:root="true" ma:fieldsID="b51d884ca4d7a63159b64c4fdcff9ba7" ns3:_="" ns4:_="">
    <xsd:import namespace="b7209f57-d4f1-448d-abf0-10ef8254b8fa"/>
    <xsd:import namespace="df64eba6-0b1e-427a-ab21-74bf858aa0c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209f57-d4f1-448d-abf0-10ef8254b8f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64eba6-0b1e-427a-ab21-74bf858aa0c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7209f57-d4f1-448d-abf0-10ef8254b8fa">
      <UserInfo>
        <DisplayName>Martin, Jeffery</DisplayName>
        <AccountId>77</AccountId>
        <AccountType/>
      </UserInfo>
    </SharedWithUsers>
  </documentManagement>
</p:properties>
</file>

<file path=customXml/itemProps1.xml><?xml version="1.0" encoding="utf-8"?>
<ds:datastoreItem xmlns:ds="http://schemas.openxmlformats.org/officeDocument/2006/customXml" ds:itemID="{90EEDD3B-5B3F-445C-971A-8C8E4783AD76}">
  <ds:schemaRefs>
    <ds:schemaRef ds:uri="http://schemas.microsoft.com/sharepoint/v3/contenttype/forms"/>
  </ds:schemaRefs>
</ds:datastoreItem>
</file>

<file path=customXml/itemProps2.xml><?xml version="1.0" encoding="utf-8"?>
<ds:datastoreItem xmlns:ds="http://schemas.openxmlformats.org/officeDocument/2006/customXml" ds:itemID="{1C7D4093-CBC2-48C1-A378-12F10491AD2F}">
  <ds:schemaRefs>
    <ds:schemaRef ds:uri="b7209f57-d4f1-448d-abf0-10ef8254b8fa"/>
    <ds:schemaRef ds:uri="df64eba6-0b1e-427a-ab21-74bf858aa0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865F13C-B8D5-4A78-B631-8183508F4C62}">
  <ds:schemaRefs>
    <ds:schemaRef ds:uri="http://schemas.microsoft.com/office/2006/metadata/properties"/>
    <ds:schemaRef ds:uri="http://schemas.openxmlformats.org/package/2006/metadata/core-properties"/>
    <ds:schemaRef ds:uri="http://schemas.microsoft.com/office/2006/documentManagement/types"/>
    <ds:schemaRef ds:uri="http://purl.org/dc/dcmitype/"/>
    <ds:schemaRef ds:uri="http://www.w3.org/XML/1998/namespace"/>
    <ds:schemaRef ds:uri="http://purl.org/dc/elements/1.1/"/>
    <ds:schemaRef ds:uri="http://schemas.microsoft.com/office/infopath/2007/PartnerControls"/>
    <ds:schemaRef ds:uri="df64eba6-0b1e-427a-ab21-74bf858aa0ca"/>
    <ds:schemaRef ds:uri="b7209f57-d4f1-448d-abf0-10ef8254b8fa"/>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Retrospect</Template>
  <TotalTime>12102</TotalTime>
  <Words>2712</Words>
  <Application>Microsoft Office PowerPoint</Application>
  <PresentationFormat>Widescreen</PresentationFormat>
  <Paragraphs>320</Paragraphs>
  <Slides>21</Slides>
  <Notes>12</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21</vt:i4>
      </vt:variant>
    </vt:vector>
  </HeadingPairs>
  <TitlesOfParts>
    <vt:vector size="33" baseType="lpstr">
      <vt:lpstr>FangSong</vt:lpstr>
      <vt:lpstr>Arial</vt:lpstr>
      <vt:lpstr>Calibri</vt:lpstr>
      <vt:lpstr>Calibri Light</vt:lpstr>
      <vt:lpstr>Segoe UI</vt:lpstr>
      <vt:lpstr>Times New Roman</vt:lpstr>
      <vt:lpstr>Verdana</vt:lpstr>
      <vt:lpstr>Wingdings</vt:lpstr>
      <vt:lpstr>Office Theme</vt:lpstr>
      <vt:lpstr>1_Office Theme</vt:lpstr>
      <vt:lpstr>2_Office Theme</vt:lpstr>
      <vt:lpstr>Worksheet</vt:lpstr>
      <vt:lpstr>SB 740 Charter School Facility Grant Program</vt:lpstr>
      <vt:lpstr>Table of Contents</vt:lpstr>
      <vt:lpstr>Program Overview </vt:lpstr>
      <vt:lpstr>Program Overview </vt:lpstr>
      <vt:lpstr>Other Costs</vt:lpstr>
      <vt:lpstr>Regulations</vt:lpstr>
      <vt:lpstr>Eligibility and Best Practices </vt:lpstr>
      <vt:lpstr>Eligibility and Best Practices  </vt:lpstr>
      <vt:lpstr>Eligibility and Best Practices </vt:lpstr>
      <vt:lpstr>Eligibility and Best Practices </vt:lpstr>
      <vt:lpstr>Application Overview</vt:lpstr>
      <vt:lpstr>Application Overview</vt:lpstr>
      <vt:lpstr>Application Overview</vt:lpstr>
      <vt:lpstr>Facility Agreements </vt:lpstr>
      <vt:lpstr>Facility Agreements </vt:lpstr>
      <vt:lpstr>Independent Appraisal </vt:lpstr>
      <vt:lpstr>Reimbursable Lease Costs </vt:lpstr>
      <vt:lpstr>Data and Statistics </vt:lpstr>
      <vt:lpstr>Upcoming Events </vt:lpstr>
      <vt:lpstr>Appendix: Reference Materials  </vt:lpstr>
      <vt:lpstr>Contact Information</vt:lpstr>
    </vt:vector>
  </TitlesOfParts>
  <Company>State Treasurer's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McEuen, Shannon</dc:creator>
  <cp:lastModifiedBy>Mendez, Elizabeth</cp:lastModifiedBy>
  <cp:revision>61</cp:revision>
  <dcterms:created xsi:type="dcterms:W3CDTF">2021-02-03T19:01:36Z</dcterms:created>
  <dcterms:modified xsi:type="dcterms:W3CDTF">2022-04-29T20:30:36Z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0x01010051A3FBA77D95EA4FA4C9EBD2339B77F2</vt:lpwstr>
  </property>
</Properties>
</file>